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Instrument Sans Semi Bold"/>
      <p:regular r:id="rId29"/>
    </p:embeddedFont>
    <p:embeddedFont>
      <p:font typeface="Instrument Sans Semi Bold"/>
      <p:regular r:id="rId30"/>
    </p:embeddedFont>
    <p:embeddedFont>
      <p:font typeface="Instrument Sans Semi Bold"/>
      <p:regular r:id="rId31"/>
    </p:embeddedFont>
    <p:embeddedFont>
      <p:font typeface="Instrument Sans Semi Bold"/>
      <p:regular r:id="rId32"/>
    </p:embeddedFont>
    <p:embeddedFont>
      <p:font typeface="Instrument Sans Medium"/>
      <p:regular r:id="rId33"/>
    </p:embeddedFont>
    <p:embeddedFont>
      <p:font typeface="Instrument Sans Medium"/>
      <p:regular r:id="rId34"/>
    </p:embeddedFont>
    <p:embeddedFont>
      <p:font typeface="Instrument Sans Medium"/>
      <p:regular r:id="rId35"/>
    </p:embeddedFont>
    <p:embeddedFont>
      <p:font typeface="Instrument Sans Medium"/>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94833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Project</a:t>
            </a:r>
            <a:endParaRPr lang="en-US" sz="4450" dirty="0"/>
          </a:p>
        </p:txBody>
      </p:sp>
      <p:sp>
        <p:nvSpPr>
          <p:cNvPr id="4" name="Text 1"/>
          <p:cNvSpPr/>
          <p:nvPr/>
        </p:nvSpPr>
        <p:spPr>
          <a:xfrm>
            <a:off x="6280190" y="19972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Team Members</a:t>
            </a:r>
            <a:endParaRPr lang="en-US" sz="2200" dirty="0"/>
          </a:p>
        </p:txBody>
      </p:sp>
      <p:sp>
        <p:nvSpPr>
          <p:cNvPr id="5" name="Text 2"/>
          <p:cNvSpPr/>
          <p:nvPr/>
        </p:nvSpPr>
        <p:spPr>
          <a:xfrm>
            <a:off x="6280190" y="269176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Esraa Mohammed Khalaf</a:t>
            </a:r>
            <a:endParaRPr lang="en-US" sz="1750" dirty="0"/>
          </a:p>
        </p:txBody>
      </p:sp>
      <p:sp>
        <p:nvSpPr>
          <p:cNvPr id="6" name="Text 3"/>
          <p:cNvSpPr/>
          <p:nvPr/>
        </p:nvSpPr>
        <p:spPr>
          <a:xfrm>
            <a:off x="6280190" y="313396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Omnia Ibrahem Abdelazem</a:t>
            </a:r>
            <a:endParaRPr lang="en-US" sz="1750" dirty="0"/>
          </a:p>
        </p:txBody>
      </p:sp>
      <p:sp>
        <p:nvSpPr>
          <p:cNvPr id="7" name="Text 4"/>
          <p:cNvSpPr/>
          <p:nvPr/>
        </p:nvSpPr>
        <p:spPr>
          <a:xfrm>
            <a:off x="6280190" y="357616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Gehad Nasser El_Dien Rabia</a:t>
            </a:r>
            <a:endParaRPr lang="en-US" sz="1750" dirty="0"/>
          </a:p>
        </p:txBody>
      </p:sp>
      <p:sp>
        <p:nvSpPr>
          <p:cNvPr id="8" name="Text 5"/>
          <p:cNvSpPr/>
          <p:nvPr/>
        </p:nvSpPr>
        <p:spPr>
          <a:xfrm>
            <a:off x="6280190" y="401835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Wedad Ibrahem Haroun</a:t>
            </a:r>
            <a:endParaRPr lang="en-US" sz="1750" dirty="0"/>
          </a:p>
        </p:txBody>
      </p:sp>
      <p:sp>
        <p:nvSpPr>
          <p:cNvPr id="9" name="Text 6"/>
          <p:cNvSpPr/>
          <p:nvPr/>
        </p:nvSpPr>
        <p:spPr>
          <a:xfrm>
            <a:off x="6280190" y="446055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Mervat Shahat Hassan</a:t>
            </a:r>
            <a:endParaRPr lang="en-US" sz="1750" dirty="0"/>
          </a:p>
        </p:txBody>
      </p:sp>
      <p:sp>
        <p:nvSpPr>
          <p:cNvPr id="10" name="Text 7"/>
          <p:cNvSpPr/>
          <p:nvPr/>
        </p:nvSpPr>
        <p:spPr>
          <a:xfrm>
            <a:off x="6280190" y="4902756"/>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Hager Abdelazem Bakrey</a:t>
            </a:r>
            <a:endParaRPr lang="en-US" sz="1750" dirty="0"/>
          </a:p>
        </p:txBody>
      </p:sp>
      <p:sp>
        <p:nvSpPr>
          <p:cNvPr id="11" name="Text 8"/>
          <p:cNvSpPr/>
          <p:nvPr/>
        </p:nvSpPr>
        <p:spPr>
          <a:xfrm>
            <a:off x="6280190" y="5605820"/>
            <a:ext cx="6238399"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                                                                                     Supervisors</a:t>
            </a:r>
            <a:endParaRPr lang="en-US" sz="2200" dirty="0"/>
          </a:p>
        </p:txBody>
      </p:sp>
      <p:sp>
        <p:nvSpPr>
          <p:cNvPr id="12" name="Text 9"/>
          <p:cNvSpPr/>
          <p:nvPr/>
        </p:nvSpPr>
        <p:spPr>
          <a:xfrm>
            <a:off x="6280190" y="630031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Eng. Mahmoud Mohammad.</a:t>
            </a:r>
            <a:endParaRPr lang="en-US" sz="1750" dirty="0"/>
          </a:p>
        </p:txBody>
      </p:sp>
      <p:sp>
        <p:nvSpPr>
          <p:cNvPr id="13" name="Text 10"/>
          <p:cNvSpPr/>
          <p:nvPr/>
        </p:nvSpPr>
        <p:spPr>
          <a:xfrm>
            <a:off x="6280190" y="691836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Eng. Rehab Mahmoud.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94380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Sample Sort Algorithm</a:t>
            </a:r>
            <a:endParaRPr lang="en-US" sz="4450" dirty="0"/>
          </a:p>
        </p:txBody>
      </p:sp>
      <p:sp>
        <p:nvSpPr>
          <p:cNvPr id="4" name="Shape 1"/>
          <p:cNvSpPr/>
          <p:nvPr/>
        </p:nvSpPr>
        <p:spPr>
          <a:xfrm>
            <a:off x="6280190" y="2701528"/>
            <a:ext cx="170021" cy="853321"/>
          </a:xfrm>
          <a:prstGeom prst="roundRect">
            <a:avLst>
              <a:gd name="adj" fmla="val 120071"/>
            </a:avLst>
          </a:prstGeom>
          <a:solidFill>
            <a:srgbClr val="CEE6FD"/>
          </a:solidFill>
          <a:ln/>
        </p:spPr>
      </p:sp>
      <p:sp>
        <p:nvSpPr>
          <p:cNvPr id="5" name="Text 2"/>
          <p:cNvSpPr/>
          <p:nvPr/>
        </p:nvSpPr>
        <p:spPr>
          <a:xfrm>
            <a:off x="6790373" y="27015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Divide Data</a:t>
            </a:r>
            <a:endParaRPr lang="en-US" sz="2200" dirty="0"/>
          </a:p>
        </p:txBody>
      </p:sp>
      <p:sp>
        <p:nvSpPr>
          <p:cNvPr id="6" name="Text 3"/>
          <p:cNvSpPr/>
          <p:nvPr/>
        </p:nvSpPr>
        <p:spPr>
          <a:xfrm>
            <a:off x="6790373" y="3191947"/>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Distribute data and select representative samples on processors.</a:t>
            </a:r>
            <a:endParaRPr lang="en-US" sz="1750" dirty="0"/>
          </a:p>
        </p:txBody>
      </p:sp>
      <p:sp>
        <p:nvSpPr>
          <p:cNvPr id="7" name="Shape 4"/>
          <p:cNvSpPr/>
          <p:nvPr/>
        </p:nvSpPr>
        <p:spPr>
          <a:xfrm>
            <a:off x="6620351" y="3781663"/>
            <a:ext cx="170021" cy="853321"/>
          </a:xfrm>
          <a:prstGeom prst="roundRect">
            <a:avLst>
              <a:gd name="adj" fmla="val 120071"/>
            </a:avLst>
          </a:prstGeom>
          <a:solidFill>
            <a:srgbClr val="CEE6FD"/>
          </a:solidFill>
          <a:ln/>
        </p:spPr>
      </p:sp>
      <p:sp>
        <p:nvSpPr>
          <p:cNvPr id="8" name="Text 5"/>
          <p:cNvSpPr/>
          <p:nvPr/>
        </p:nvSpPr>
        <p:spPr>
          <a:xfrm>
            <a:off x="7130534" y="37816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Local Sorting</a:t>
            </a:r>
            <a:endParaRPr lang="en-US" sz="2200" dirty="0"/>
          </a:p>
        </p:txBody>
      </p:sp>
      <p:sp>
        <p:nvSpPr>
          <p:cNvPr id="9" name="Text 6"/>
          <p:cNvSpPr/>
          <p:nvPr/>
        </p:nvSpPr>
        <p:spPr>
          <a:xfrm>
            <a:off x="7130534" y="4272082"/>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Processors sort data subsets using quicksort or merge sort.</a:t>
            </a:r>
            <a:endParaRPr lang="en-US" sz="1750" dirty="0"/>
          </a:p>
        </p:txBody>
      </p:sp>
      <p:sp>
        <p:nvSpPr>
          <p:cNvPr id="10" name="Shape 7"/>
          <p:cNvSpPr/>
          <p:nvPr/>
        </p:nvSpPr>
        <p:spPr>
          <a:xfrm>
            <a:off x="6960632" y="4861798"/>
            <a:ext cx="170021" cy="1216223"/>
          </a:xfrm>
          <a:prstGeom prst="roundRect">
            <a:avLst>
              <a:gd name="adj" fmla="val 120071"/>
            </a:avLst>
          </a:prstGeom>
          <a:solidFill>
            <a:srgbClr val="CEE6FD"/>
          </a:solidFill>
          <a:ln/>
        </p:spPr>
      </p:sp>
      <p:sp>
        <p:nvSpPr>
          <p:cNvPr id="11" name="Text 8"/>
          <p:cNvSpPr/>
          <p:nvPr/>
        </p:nvSpPr>
        <p:spPr>
          <a:xfrm>
            <a:off x="7470815" y="48617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Merge</a:t>
            </a:r>
            <a:endParaRPr lang="en-US" sz="2200" dirty="0"/>
          </a:p>
        </p:txBody>
      </p:sp>
      <p:sp>
        <p:nvSpPr>
          <p:cNvPr id="12" name="Text 9"/>
          <p:cNvSpPr/>
          <p:nvPr/>
        </p:nvSpPr>
        <p:spPr>
          <a:xfrm>
            <a:off x="7470815" y="5352217"/>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Sorted subsets merged efficiently, balancing load and minimizing communication.</a:t>
            </a:r>
            <a:endParaRPr lang="en-US" sz="1750" dirty="0"/>
          </a:p>
        </p:txBody>
      </p:sp>
      <p:sp>
        <p:nvSpPr>
          <p:cNvPr id="13" name="Text 10"/>
          <p:cNvSpPr/>
          <p:nvPr/>
        </p:nvSpPr>
        <p:spPr>
          <a:xfrm>
            <a:off x="6280190" y="655998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Handles 100 million integers with near-linear speedup until communication dominates.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9116" y="432435"/>
            <a:ext cx="4030266" cy="490299"/>
          </a:xfrm>
          <a:prstGeom prst="rect">
            <a:avLst/>
          </a:prstGeom>
          <a:noFill/>
          <a:ln/>
        </p:spPr>
        <p:txBody>
          <a:bodyPr wrap="none" lIns="0" tIns="0" rIns="0" bIns="0" rtlCol="0" anchor="t"/>
          <a:lstStyle/>
          <a:p>
            <a:pPr algn="l" indent="0" marL="0">
              <a:lnSpc>
                <a:spcPts val="3850"/>
              </a:lnSpc>
              <a:buNone/>
            </a:pPr>
            <a:r>
              <a:rPr lang="en-US" sz="3050" dirty="0">
                <a:solidFill>
                  <a:srgbClr val="091C53"/>
                </a:solidFill>
                <a:latin typeface="Instrument Sans Semi Bold" pitchFamily="34" charset="0"/>
                <a:ea typeface="Instrument Sans Semi Bold" pitchFamily="34" charset="-122"/>
                <a:cs typeface="Instrument Sans Semi Bold" pitchFamily="34" charset="-120"/>
              </a:rPr>
              <a:t>Steps Of Sample Sort </a:t>
            </a:r>
            <a:endParaRPr lang="en-US" sz="3050" dirty="0"/>
          </a:p>
        </p:txBody>
      </p:sp>
      <p:sp>
        <p:nvSpPr>
          <p:cNvPr id="3" name="Shape 1"/>
          <p:cNvSpPr/>
          <p:nvPr/>
        </p:nvSpPr>
        <p:spPr>
          <a:xfrm>
            <a:off x="549116" y="1236464"/>
            <a:ext cx="13532168" cy="737235"/>
          </a:xfrm>
          <a:prstGeom prst="roundRect">
            <a:avLst>
              <a:gd name="adj" fmla="val 19155"/>
            </a:avLst>
          </a:prstGeom>
          <a:solidFill>
            <a:srgbClr val="CEE6FD"/>
          </a:solidFill>
          <a:ln/>
        </p:spPr>
      </p:sp>
      <p:sp>
        <p:nvSpPr>
          <p:cNvPr id="4" name="Shape 2"/>
          <p:cNvSpPr/>
          <p:nvPr/>
        </p:nvSpPr>
        <p:spPr>
          <a:xfrm>
            <a:off x="541377" y="1236464"/>
            <a:ext cx="13547646" cy="737235"/>
          </a:xfrm>
          <a:prstGeom prst="roundRect">
            <a:avLst>
              <a:gd name="adj" fmla="val 3193"/>
            </a:avLst>
          </a:prstGeom>
          <a:solidFill>
            <a:srgbClr val="CEE6FD"/>
          </a:solidFill>
          <a:ln/>
        </p:spPr>
      </p:sp>
      <p:sp>
        <p:nvSpPr>
          <p:cNvPr id="5" name="Text 3"/>
          <p:cNvSpPr/>
          <p:nvPr/>
        </p:nvSpPr>
        <p:spPr>
          <a:xfrm>
            <a:off x="698183" y="1354098"/>
            <a:ext cx="13234035" cy="501968"/>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Initial Distribution and Local Sort: The main process reads numbers and distributes them equally to all processes. Each process sorts its local chunk of numbers.
</a:t>
            </a:r>
            <a:endParaRPr lang="en-US" sz="1200" dirty="0"/>
          </a:p>
        </p:txBody>
      </p:sp>
      <p:sp>
        <p:nvSpPr>
          <p:cNvPr id="6" name="Shape 4"/>
          <p:cNvSpPr/>
          <p:nvPr/>
        </p:nvSpPr>
        <p:spPr>
          <a:xfrm>
            <a:off x="549116" y="2150150"/>
            <a:ext cx="13532168" cy="737235"/>
          </a:xfrm>
          <a:prstGeom prst="roundRect">
            <a:avLst>
              <a:gd name="adj" fmla="val 19155"/>
            </a:avLst>
          </a:prstGeom>
          <a:solidFill>
            <a:srgbClr val="CEE6FD"/>
          </a:solidFill>
          <a:ln/>
        </p:spPr>
      </p:sp>
      <p:sp>
        <p:nvSpPr>
          <p:cNvPr id="7" name="Shape 5"/>
          <p:cNvSpPr/>
          <p:nvPr/>
        </p:nvSpPr>
        <p:spPr>
          <a:xfrm>
            <a:off x="541377" y="2150150"/>
            <a:ext cx="13547646" cy="737235"/>
          </a:xfrm>
          <a:prstGeom prst="roundRect">
            <a:avLst>
              <a:gd name="adj" fmla="val 3193"/>
            </a:avLst>
          </a:prstGeom>
          <a:solidFill>
            <a:srgbClr val="CEE6FD"/>
          </a:solidFill>
          <a:ln/>
        </p:spPr>
      </p:sp>
      <p:sp>
        <p:nvSpPr>
          <p:cNvPr id="8" name="Text 6"/>
          <p:cNvSpPr/>
          <p:nvPr/>
        </p:nvSpPr>
        <p:spPr>
          <a:xfrm>
            <a:off x="698183" y="2267783"/>
            <a:ext cx="13234035" cy="501968"/>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Sample Selection: Each process selects a few representative numbers (samples) from its sorted chunk and sends these samples to the main process.
</a:t>
            </a:r>
            <a:endParaRPr lang="en-US" sz="1200" dirty="0"/>
          </a:p>
        </p:txBody>
      </p:sp>
      <p:sp>
        <p:nvSpPr>
          <p:cNvPr id="9" name="Shape 7"/>
          <p:cNvSpPr/>
          <p:nvPr/>
        </p:nvSpPr>
        <p:spPr>
          <a:xfrm>
            <a:off x="549116" y="3063835"/>
            <a:ext cx="13532168" cy="988219"/>
          </a:xfrm>
          <a:prstGeom prst="roundRect">
            <a:avLst>
              <a:gd name="adj" fmla="val 14290"/>
            </a:avLst>
          </a:prstGeom>
          <a:solidFill>
            <a:srgbClr val="CEE6FD"/>
          </a:solidFill>
          <a:ln/>
        </p:spPr>
      </p:sp>
      <p:sp>
        <p:nvSpPr>
          <p:cNvPr id="10" name="Shape 8"/>
          <p:cNvSpPr/>
          <p:nvPr/>
        </p:nvSpPr>
        <p:spPr>
          <a:xfrm>
            <a:off x="541377" y="3063835"/>
            <a:ext cx="13547646" cy="988219"/>
          </a:xfrm>
          <a:prstGeom prst="roundRect">
            <a:avLst>
              <a:gd name="adj" fmla="val 2382"/>
            </a:avLst>
          </a:prstGeom>
          <a:solidFill>
            <a:srgbClr val="CEE6FD"/>
          </a:solidFill>
          <a:ln/>
        </p:spPr>
      </p:sp>
      <p:sp>
        <p:nvSpPr>
          <p:cNvPr id="11" name="Text 9"/>
          <p:cNvSpPr/>
          <p:nvPr/>
        </p:nvSpPr>
        <p:spPr>
          <a:xfrm>
            <a:off x="698183" y="3181469"/>
            <a:ext cx="13234035" cy="752951"/>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Global Splitter Selection: The main process receives all the samples, sorts them, and then chooses a set of "splitter" values. These splitters help to define the boundaries for different "buckets" of numbers.
</a:t>
            </a:r>
            <a:endParaRPr lang="en-US" sz="1200" dirty="0"/>
          </a:p>
        </p:txBody>
      </p:sp>
      <p:sp>
        <p:nvSpPr>
          <p:cNvPr id="12" name="Shape 10"/>
          <p:cNvSpPr/>
          <p:nvPr/>
        </p:nvSpPr>
        <p:spPr>
          <a:xfrm>
            <a:off x="549116" y="4228505"/>
            <a:ext cx="13532168" cy="1239203"/>
          </a:xfrm>
          <a:prstGeom prst="roundRect">
            <a:avLst>
              <a:gd name="adj" fmla="val 11396"/>
            </a:avLst>
          </a:prstGeom>
          <a:solidFill>
            <a:srgbClr val="CEE6FD"/>
          </a:solidFill>
          <a:ln/>
        </p:spPr>
      </p:sp>
      <p:sp>
        <p:nvSpPr>
          <p:cNvPr id="13" name="Shape 11"/>
          <p:cNvSpPr/>
          <p:nvPr/>
        </p:nvSpPr>
        <p:spPr>
          <a:xfrm>
            <a:off x="541377" y="4228505"/>
            <a:ext cx="13547646" cy="1239203"/>
          </a:xfrm>
          <a:prstGeom prst="roundRect">
            <a:avLst>
              <a:gd name="adj" fmla="val 1899"/>
            </a:avLst>
          </a:prstGeom>
          <a:solidFill>
            <a:srgbClr val="CEE6FD"/>
          </a:solidFill>
          <a:ln/>
        </p:spPr>
      </p:sp>
      <p:sp>
        <p:nvSpPr>
          <p:cNvPr id="14" name="Text 12"/>
          <p:cNvSpPr/>
          <p:nvPr/>
        </p:nvSpPr>
        <p:spPr>
          <a:xfrm>
            <a:off x="698183" y="4346138"/>
            <a:ext cx="13234035" cy="1003935"/>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Bucket Creation and Distribution: The main process broadcasts these splitter values to all other processes. Each process then uses the splitters to divide its local sorted numbers into buckets. The numbers in each bucket should fall within a specific range defined by the splitters. Each process then sends its buckets to the process that is responsible for that range.
</a:t>
            </a:r>
            <a:endParaRPr lang="en-US" sz="1200" dirty="0"/>
          </a:p>
        </p:txBody>
      </p:sp>
      <p:sp>
        <p:nvSpPr>
          <p:cNvPr id="15" name="Shape 13"/>
          <p:cNvSpPr/>
          <p:nvPr/>
        </p:nvSpPr>
        <p:spPr>
          <a:xfrm>
            <a:off x="549116" y="5644158"/>
            <a:ext cx="13532168" cy="988219"/>
          </a:xfrm>
          <a:prstGeom prst="roundRect">
            <a:avLst>
              <a:gd name="adj" fmla="val 14290"/>
            </a:avLst>
          </a:prstGeom>
          <a:solidFill>
            <a:srgbClr val="CEE6FD"/>
          </a:solidFill>
          <a:ln/>
        </p:spPr>
      </p:sp>
      <p:sp>
        <p:nvSpPr>
          <p:cNvPr id="16" name="Shape 14"/>
          <p:cNvSpPr/>
          <p:nvPr/>
        </p:nvSpPr>
        <p:spPr>
          <a:xfrm>
            <a:off x="541377" y="5644158"/>
            <a:ext cx="13547646" cy="988219"/>
          </a:xfrm>
          <a:prstGeom prst="roundRect">
            <a:avLst>
              <a:gd name="adj" fmla="val 2382"/>
            </a:avLst>
          </a:prstGeom>
          <a:solidFill>
            <a:srgbClr val="CEE6FD"/>
          </a:solidFill>
          <a:ln/>
        </p:spPr>
      </p:sp>
      <p:sp>
        <p:nvSpPr>
          <p:cNvPr id="17" name="Text 15"/>
          <p:cNvSpPr/>
          <p:nvPr/>
        </p:nvSpPr>
        <p:spPr>
          <a:xfrm>
            <a:off x="698183" y="5761792"/>
            <a:ext cx="13234035" cy="752951"/>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Local Bucket Sort: Each process receives buckets of numbers from other processes. It merges these received buckets with its own corresponding bucket and then sorts the combined bucket.
</a:t>
            </a:r>
            <a:endParaRPr lang="en-US" sz="1200" dirty="0"/>
          </a:p>
        </p:txBody>
      </p:sp>
      <p:sp>
        <p:nvSpPr>
          <p:cNvPr id="18" name="Shape 16"/>
          <p:cNvSpPr/>
          <p:nvPr/>
        </p:nvSpPr>
        <p:spPr>
          <a:xfrm>
            <a:off x="549116" y="6808827"/>
            <a:ext cx="13532168" cy="988219"/>
          </a:xfrm>
          <a:prstGeom prst="roundRect">
            <a:avLst>
              <a:gd name="adj" fmla="val 14290"/>
            </a:avLst>
          </a:prstGeom>
          <a:solidFill>
            <a:srgbClr val="CEE6FD"/>
          </a:solidFill>
          <a:ln/>
        </p:spPr>
      </p:sp>
      <p:sp>
        <p:nvSpPr>
          <p:cNvPr id="19" name="Shape 17"/>
          <p:cNvSpPr/>
          <p:nvPr/>
        </p:nvSpPr>
        <p:spPr>
          <a:xfrm>
            <a:off x="541377" y="6808827"/>
            <a:ext cx="13547646" cy="988219"/>
          </a:xfrm>
          <a:prstGeom prst="roundRect">
            <a:avLst>
              <a:gd name="adj" fmla="val 2382"/>
            </a:avLst>
          </a:prstGeom>
          <a:solidFill>
            <a:srgbClr val="CEE6FD"/>
          </a:solidFill>
          <a:ln/>
        </p:spPr>
      </p:sp>
      <p:sp>
        <p:nvSpPr>
          <p:cNvPr id="20" name="Text 18"/>
          <p:cNvSpPr/>
          <p:nvPr/>
        </p:nvSpPr>
        <p:spPr>
          <a:xfrm>
            <a:off x="698183" y="6926461"/>
            <a:ext cx="13234035" cy="752951"/>
          </a:xfrm>
          <a:prstGeom prst="rect">
            <a:avLst/>
          </a:prstGeom>
          <a:noFill/>
          <a:ln/>
        </p:spPr>
        <p:txBody>
          <a:bodyPr wrap="square" lIns="0" tIns="0" rIns="0" bIns="0" rtlCol="0" anchor="t"/>
          <a:lstStyle/>
          <a:p>
            <a:pPr algn="l" indent="0" marL="0">
              <a:lnSpc>
                <a:spcPts val="1950"/>
              </a:lnSpc>
              <a:buNone/>
            </a:pPr>
            <a:r>
              <a:rPr lang="en-US" sz="1200" dirty="0">
                <a:solidFill>
                  <a:srgbClr val="1E3063"/>
                </a:solidFill>
                <a:highlight>
                  <a:srgbClr val="CEE6FD"/>
                </a:highlight>
                <a:latin typeface="Consolas Medium" pitchFamily="34" charset="0"/>
                <a:ea typeface="Consolas Medium" pitchFamily="34" charset="-122"/>
                <a:cs typeface="Consolas Medium" pitchFamily="34" charset="-120"/>
              </a:rPr>
              <a:t>Final Gathering and Output: The processes now have sorted portions of the entire dataset. The main process gathers these sorted portions from all processes. The collected data forms the final sorted list, which is written to an output file. The execution time is also printed.
</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18066" y="564118"/>
            <a:ext cx="8799195" cy="641152"/>
          </a:xfrm>
          <a:prstGeom prst="rect">
            <a:avLst/>
          </a:prstGeom>
          <a:noFill/>
          <a:ln/>
        </p:spPr>
        <p:txBody>
          <a:bodyPr wrap="none" lIns="0" tIns="0" rIns="0" bIns="0" rtlCol="0" anchor="t"/>
          <a:lstStyle/>
          <a:p>
            <a:pPr algn="l" indent="0" marL="0">
              <a:lnSpc>
                <a:spcPts val="5000"/>
              </a:lnSpc>
              <a:buNone/>
            </a:pPr>
            <a:r>
              <a:rPr lang="en-US" sz="4000" dirty="0">
                <a:solidFill>
                  <a:srgbClr val="091C53"/>
                </a:solidFill>
                <a:latin typeface="Instrument Sans Semi Bold" pitchFamily="34" charset="0"/>
                <a:ea typeface="Instrument Sans Semi Bold" pitchFamily="34" charset="-122"/>
                <a:cs typeface="Instrument Sans Semi Bold" pitchFamily="34" charset="-120"/>
              </a:rPr>
              <a:t>Execute Time Vs Number of Process </a:t>
            </a:r>
            <a:endParaRPr lang="en-US" sz="4000" dirty="0"/>
          </a:p>
        </p:txBody>
      </p:sp>
      <p:pic>
        <p:nvPicPr>
          <p:cNvPr id="3" name="Image 0" descr="preencoded.png">    </p:cNvPr>
          <p:cNvPicPr>
            <a:picLocks noChangeAspect="1"/>
          </p:cNvPicPr>
          <p:nvPr/>
        </p:nvPicPr>
        <p:blipFill>
          <a:blip r:embed="rId1"/>
          <a:stretch>
            <a:fillRect/>
          </a:stretch>
        </p:blipFill>
        <p:spPr>
          <a:xfrm>
            <a:off x="3512225" y="1615559"/>
            <a:ext cx="7605832" cy="60511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05088"/>
            <a:ext cx="8402003"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Sample Of Parallel Sample Sort </a:t>
            </a:r>
            <a:endParaRPr lang="en-US" sz="4450" dirty="0"/>
          </a:p>
        </p:txBody>
      </p:sp>
      <p:pic>
        <p:nvPicPr>
          <p:cNvPr id="3" name="Image 0" descr="preencoded.png">    </p:cNvPr>
          <p:cNvPicPr>
            <a:picLocks noChangeAspect="1"/>
          </p:cNvPicPr>
          <p:nvPr/>
        </p:nvPicPr>
        <p:blipFill>
          <a:blip r:embed="rId1"/>
          <a:stretch>
            <a:fillRect/>
          </a:stretch>
        </p:blipFill>
        <p:spPr>
          <a:xfrm>
            <a:off x="793790" y="1867495"/>
            <a:ext cx="13042821" cy="5038844"/>
          </a:xfrm>
          <a:prstGeom prst="rect">
            <a:avLst/>
          </a:prstGeom>
        </p:spPr>
      </p:pic>
      <p:sp>
        <p:nvSpPr>
          <p:cNvPr id="4" name="Text 1"/>
          <p:cNvSpPr/>
          <p:nvPr/>
        </p:nvSpPr>
        <p:spPr>
          <a:xfrm>
            <a:off x="793790" y="7161490"/>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64115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Radix Sort Algorithm</a:t>
            </a:r>
            <a:endParaRPr lang="en-US" sz="4450" dirty="0"/>
          </a:p>
        </p:txBody>
      </p:sp>
      <p:sp>
        <p:nvSpPr>
          <p:cNvPr id="4" name="Text 1"/>
          <p:cNvSpPr/>
          <p:nvPr/>
        </p:nvSpPr>
        <p:spPr>
          <a:xfrm>
            <a:off x="793790" y="3625691"/>
            <a:ext cx="2149554"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Principle</a:t>
            </a:r>
            <a:endParaRPr lang="en-US" sz="2200" dirty="0"/>
          </a:p>
        </p:txBody>
      </p:sp>
      <p:sp>
        <p:nvSpPr>
          <p:cNvPr id="5" name="Text 2"/>
          <p:cNvSpPr/>
          <p:nvPr/>
        </p:nvSpPr>
        <p:spPr>
          <a:xfrm>
            <a:off x="793790" y="4206835"/>
            <a:ext cx="2149554" cy="217741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Sorts data by processing digits or bits starting from the least significant to the most significant position.</a:t>
            </a:r>
            <a:endParaRPr lang="en-US" sz="1750" dirty="0"/>
          </a:p>
        </p:txBody>
      </p:sp>
      <p:sp>
        <p:nvSpPr>
          <p:cNvPr id="6" name="Text 3"/>
          <p:cNvSpPr/>
          <p:nvPr/>
        </p:nvSpPr>
        <p:spPr>
          <a:xfrm>
            <a:off x="3504367" y="3625691"/>
            <a:ext cx="2149554"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Implementation</a:t>
            </a:r>
            <a:endParaRPr lang="en-US" sz="2200" dirty="0"/>
          </a:p>
        </p:txBody>
      </p:sp>
      <p:sp>
        <p:nvSpPr>
          <p:cNvPr id="7" name="Text 4"/>
          <p:cNvSpPr/>
          <p:nvPr/>
        </p:nvSpPr>
        <p:spPr>
          <a:xfrm>
            <a:off x="3504367" y="4206835"/>
            <a:ext cx="2149554" cy="217741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Distributes keys across processors which coordinate using counting and prefix sums to sort in parallel.</a:t>
            </a:r>
            <a:endParaRPr lang="en-US" sz="1750" dirty="0"/>
          </a:p>
        </p:txBody>
      </p:sp>
      <p:sp>
        <p:nvSpPr>
          <p:cNvPr id="8" name="Text 5"/>
          <p:cNvSpPr/>
          <p:nvPr/>
        </p:nvSpPr>
        <p:spPr>
          <a:xfrm>
            <a:off x="6214943" y="3625691"/>
            <a:ext cx="2149554"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Performance</a:t>
            </a:r>
            <a:endParaRPr lang="en-US" sz="2200" dirty="0"/>
          </a:p>
        </p:txBody>
      </p:sp>
      <p:sp>
        <p:nvSpPr>
          <p:cNvPr id="9" name="Text 6"/>
          <p:cNvSpPr/>
          <p:nvPr/>
        </p:nvSpPr>
        <p:spPr>
          <a:xfrm>
            <a:off x="6214943" y="4206835"/>
            <a:ext cx="2149554"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Highly efficient and stable for large datasets; achieves up to 8× speedup on 10GB of data.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6167" y="601980"/>
            <a:ext cx="7731562" cy="684133"/>
          </a:xfrm>
          <a:prstGeom prst="rect">
            <a:avLst/>
          </a:prstGeom>
          <a:noFill/>
          <a:ln/>
        </p:spPr>
        <p:txBody>
          <a:bodyPr wrap="none" lIns="0" tIns="0" rIns="0" bIns="0" rtlCol="0" anchor="t"/>
          <a:lstStyle/>
          <a:p>
            <a:pPr algn="l" indent="0" marL="0">
              <a:lnSpc>
                <a:spcPts val="5350"/>
              </a:lnSpc>
              <a:buNone/>
            </a:pPr>
            <a:r>
              <a:rPr lang="en-US" sz="4300" dirty="0">
                <a:solidFill>
                  <a:srgbClr val="091C53"/>
                </a:solidFill>
                <a:latin typeface="Instrument Sans Semi Bold" pitchFamily="34" charset="0"/>
                <a:ea typeface="Instrument Sans Semi Bold" pitchFamily="34" charset="-122"/>
                <a:cs typeface="Instrument Sans Semi Bold" pitchFamily="34" charset="-120"/>
              </a:rPr>
              <a:t>Steps Of Radix Sort Algorithm</a:t>
            </a:r>
            <a:endParaRPr lang="en-US" sz="4300" dirty="0"/>
          </a:p>
        </p:txBody>
      </p:sp>
      <p:sp>
        <p:nvSpPr>
          <p:cNvPr id="3" name="Shape 1"/>
          <p:cNvSpPr/>
          <p:nvPr/>
        </p:nvSpPr>
        <p:spPr>
          <a:xfrm>
            <a:off x="766167" y="1723906"/>
            <a:ext cx="13098066" cy="1379220"/>
          </a:xfrm>
          <a:prstGeom prst="roundRect">
            <a:avLst>
              <a:gd name="adj" fmla="val 14286"/>
            </a:avLst>
          </a:prstGeom>
          <a:solidFill>
            <a:srgbClr val="CEE6FD"/>
          </a:solidFill>
          <a:ln/>
        </p:spPr>
      </p:sp>
      <p:sp>
        <p:nvSpPr>
          <p:cNvPr id="4" name="Shape 2"/>
          <p:cNvSpPr/>
          <p:nvPr/>
        </p:nvSpPr>
        <p:spPr>
          <a:xfrm>
            <a:off x="755333" y="1723906"/>
            <a:ext cx="13119735" cy="1379220"/>
          </a:xfrm>
          <a:prstGeom prst="roundRect">
            <a:avLst>
              <a:gd name="adj" fmla="val 2381"/>
            </a:avLst>
          </a:prstGeom>
          <a:solidFill>
            <a:srgbClr val="CEE6FD"/>
          </a:solidFill>
          <a:ln/>
        </p:spPr>
      </p:sp>
      <p:sp>
        <p:nvSpPr>
          <p:cNvPr id="5" name="Text 3"/>
          <p:cNvSpPr/>
          <p:nvPr/>
        </p:nvSpPr>
        <p:spPr>
          <a:xfrm>
            <a:off x="974169" y="1888093"/>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Initial Distribution: The main process reads numbers from a file. It divides these numbers into equal-sized segments and sends one segment to each process.
</a:t>
            </a:r>
            <a:endParaRPr lang="en-US" sz="1700" dirty="0"/>
          </a:p>
        </p:txBody>
      </p:sp>
      <p:sp>
        <p:nvSpPr>
          <p:cNvPr id="6" name="Shape 4"/>
          <p:cNvSpPr/>
          <p:nvPr/>
        </p:nvSpPr>
        <p:spPr>
          <a:xfrm>
            <a:off x="766167" y="3349347"/>
            <a:ext cx="13098066" cy="1379220"/>
          </a:xfrm>
          <a:prstGeom prst="roundRect">
            <a:avLst>
              <a:gd name="adj" fmla="val 14286"/>
            </a:avLst>
          </a:prstGeom>
          <a:solidFill>
            <a:srgbClr val="CEE6FD"/>
          </a:solidFill>
          <a:ln/>
        </p:spPr>
      </p:sp>
      <p:sp>
        <p:nvSpPr>
          <p:cNvPr id="7" name="Shape 5"/>
          <p:cNvSpPr/>
          <p:nvPr/>
        </p:nvSpPr>
        <p:spPr>
          <a:xfrm>
            <a:off x="755333" y="3349347"/>
            <a:ext cx="13119735" cy="1379220"/>
          </a:xfrm>
          <a:prstGeom prst="roundRect">
            <a:avLst>
              <a:gd name="adj" fmla="val 2381"/>
            </a:avLst>
          </a:prstGeom>
          <a:solidFill>
            <a:srgbClr val="CEE6FD"/>
          </a:solidFill>
          <a:ln/>
        </p:spPr>
      </p:sp>
      <p:sp>
        <p:nvSpPr>
          <p:cNvPr id="8" name="Text 6"/>
          <p:cNvSpPr/>
          <p:nvPr/>
        </p:nvSpPr>
        <p:spPr>
          <a:xfrm>
            <a:off x="974169" y="3513534"/>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Local Radix Sort: Each process receives its segment and performs a standard radix sort algorithm on its local numbers. Radix sort works by sorting the numbers digit by digit, from the least significant to the most significant.
</a:t>
            </a:r>
            <a:endParaRPr lang="en-US" sz="1700" dirty="0"/>
          </a:p>
        </p:txBody>
      </p:sp>
      <p:sp>
        <p:nvSpPr>
          <p:cNvPr id="9" name="Shape 7"/>
          <p:cNvSpPr/>
          <p:nvPr/>
        </p:nvSpPr>
        <p:spPr>
          <a:xfrm>
            <a:off x="766167" y="4974788"/>
            <a:ext cx="13098066" cy="1028938"/>
          </a:xfrm>
          <a:prstGeom prst="roundRect">
            <a:avLst>
              <a:gd name="adj" fmla="val 19149"/>
            </a:avLst>
          </a:prstGeom>
          <a:solidFill>
            <a:srgbClr val="CEE6FD"/>
          </a:solidFill>
          <a:ln/>
        </p:spPr>
      </p:sp>
      <p:sp>
        <p:nvSpPr>
          <p:cNvPr id="10" name="Shape 8"/>
          <p:cNvSpPr/>
          <p:nvPr/>
        </p:nvSpPr>
        <p:spPr>
          <a:xfrm>
            <a:off x="755333" y="4974788"/>
            <a:ext cx="13119735" cy="1028938"/>
          </a:xfrm>
          <a:prstGeom prst="roundRect">
            <a:avLst>
              <a:gd name="adj" fmla="val 3191"/>
            </a:avLst>
          </a:prstGeom>
          <a:solidFill>
            <a:srgbClr val="CEE6FD"/>
          </a:solidFill>
          <a:ln/>
        </p:spPr>
      </p:sp>
      <p:sp>
        <p:nvSpPr>
          <p:cNvPr id="11" name="Text 9"/>
          <p:cNvSpPr/>
          <p:nvPr/>
        </p:nvSpPr>
        <p:spPr>
          <a:xfrm>
            <a:off x="974169" y="5138976"/>
            <a:ext cx="12682061" cy="700564"/>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Global Gathering: All the processes send their sorted segments back to the main process.
</a:t>
            </a:r>
            <a:endParaRPr lang="en-US" sz="1700" dirty="0"/>
          </a:p>
        </p:txBody>
      </p:sp>
      <p:sp>
        <p:nvSpPr>
          <p:cNvPr id="12" name="Shape 10"/>
          <p:cNvSpPr/>
          <p:nvPr/>
        </p:nvSpPr>
        <p:spPr>
          <a:xfrm>
            <a:off x="766167" y="6249948"/>
            <a:ext cx="13098066" cy="1379220"/>
          </a:xfrm>
          <a:prstGeom prst="roundRect">
            <a:avLst>
              <a:gd name="adj" fmla="val 14286"/>
            </a:avLst>
          </a:prstGeom>
          <a:solidFill>
            <a:srgbClr val="CEE6FD"/>
          </a:solidFill>
          <a:ln/>
        </p:spPr>
      </p:sp>
      <p:sp>
        <p:nvSpPr>
          <p:cNvPr id="13" name="Shape 11"/>
          <p:cNvSpPr/>
          <p:nvPr/>
        </p:nvSpPr>
        <p:spPr>
          <a:xfrm>
            <a:off x="755333" y="6249948"/>
            <a:ext cx="13119735" cy="1379220"/>
          </a:xfrm>
          <a:prstGeom prst="roundRect">
            <a:avLst>
              <a:gd name="adj" fmla="val 2381"/>
            </a:avLst>
          </a:prstGeom>
          <a:solidFill>
            <a:srgbClr val="CEE6FD"/>
          </a:solidFill>
          <a:ln/>
        </p:spPr>
      </p:sp>
      <p:sp>
        <p:nvSpPr>
          <p:cNvPr id="14" name="Text 12"/>
          <p:cNvSpPr/>
          <p:nvPr/>
        </p:nvSpPr>
        <p:spPr>
          <a:xfrm>
            <a:off x="974169" y="6414135"/>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Final Output: The main process receives all the sorted segments, which are now in the correct order. It writes the completely sorted list of numbers to an output file and prints the execution time.
</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04850" y="553879"/>
            <a:ext cx="8542734" cy="629364"/>
          </a:xfrm>
          <a:prstGeom prst="rect">
            <a:avLst/>
          </a:prstGeom>
          <a:noFill/>
          <a:ln/>
        </p:spPr>
        <p:txBody>
          <a:bodyPr wrap="none" lIns="0" tIns="0" rIns="0" bIns="0" rtlCol="0" anchor="t"/>
          <a:lstStyle/>
          <a:p>
            <a:pPr algn="l" indent="0" marL="0">
              <a:lnSpc>
                <a:spcPts val="4950"/>
              </a:lnSpc>
              <a:buNone/>
            </a:pPr>
            <a:r>
              <a:rPr lang="en-US" sz="3950" dirty="0">
                <a:solidFill>
                  <a:srgbClr val="091C53"/>
                </a:solidFill>
                <a:latin typeface="Instrument Sans Semi Bold" pitchFamily="34" charset="0"/>
                <a:ea typeface="Instrument Sans Semi Bold" pitchFamily="34" charset="-122"/>
                <a:cs typeface="Instrument Sans Semi Bold" pitchFamily="34" charset="-120"/>
              </a:rPr>
              <a:t>Execute Time Vs Number of Process</a:t>
            </a:r>
            <a:endParaRPr lang="en-US" sz="3950" dirty="0"/>
          </a:p>
        </p:txBody>
      </p:sp>
      <p:pic>
        <p:nvPicPr>
          <p:cNvPr id="3" name="Image 0" descr="preencoded.png">    </p:cNvPr>
          <p:cNvPicPr>
            <a:picLocks noChangeAspect="1"/>
          </p:cNvPicPr>
          <p:nvPr/>
        </p:nvPicPr>
        <p:blipFill>
          <a:blip r:embed="rId1"/>
          <a:stretch>
            <a:fillRect/>
          </a:stretch>
        </p:blipFill>
        <p:spPr>
          <a:xfrm>
            <a:off x="3522940" y="1586032"/>
            <a:ext cx="7584519" cy="6091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19532"/>
            <a:ext cx="10994231"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Example Of  Parallel Radix Sort Algorithm</a:t>
            </a:r>
            <a:endParaRPr lang="en-US" sz="4450" dirty="0"/>
          </a:p>
        </p:txBody>
      </p:sp>
      <p:pic>
        <p:nvPicPr>
          <p:cNvPr id="3" name="Image 0" descr="preencoded.png">    </p:cNvPr>
          <p:cNvPicPr>
            <a:picLocks noChangeAspect="1"/>
          </p:cNvPicPr>
          <p:nvPr/>
        </p:nvPicPr>
        <p:blipFill>
          <a:blip r:embed="rId1"/>
          <a:stretch>
            <a:fillRect/>
          </a:stretch>
        </p:blipFill>
        <p:spPr>
          <a:xfrm>
            <a:off x="4612124" y="2181939"/>
            <a:ext cx="5406033" cy="4410075"/>
          </a:xfrm>
          <a:prstGeom prst="rect">
            <a:avLst/>
          </a:prstGeom>
        </p:spPr>
      </p:pic>
      <p:sp>
        <p:nvSpPr>
          <p:cNvPr id="4" name="Text 1"/>
          <p:cNvSpPr/>
          <p:nvPr/>
        </p:nvSpPr>
        <p:spPr>
          <a:xfrm>
            <a:off x="793790" y="684716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27123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Bitonic Sort Algorithm</a:t>
            </a:r>
            <a:endParaRPr lang="en-US" sz="4450" dirty="0"/>
          </a:p>
        </p:txBody>
      </p:sp>
      <p:sp>
        <p:nvSpPr>
          <p:cNvPr id="4" name="Shape 1"/>
          <p:cNvSpPr/>
          <p:nvPr/>
        </p:nvSpPr>
        <p:spPr>
          <a:xfrm>
            <a:off x="6280190" y="3028950"/>
            <a:ext cx="3664863" cy="2032754"/>
          </a:xfrm>
          <a:prstGeom prst="roundRect">
            <a:avLst>
              <a:gd name="adj" fmla="val 10043"/>
            </a:avLst>
          </a:prstGeom>
          <a:solidFill>
            <a:srgbClr val="CEE6FD"/>
          </a:solidFill>
          <a:ln/>
        </p:spPr>
      </p:sp>
      <p:sp>
        <p:nvSpPr>
          <p:cNvPr id="5" name="Text 2"/>
          <p:cNvSpPr/>
          <p:nvPr/>
        </p:nvSpPr>
        <p:spPr>
          <a:xfrm>
            <a:off x="6507004"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Algorithm</a:t>
            </a:r>
            <a:endParaRPr lang="en-US" sz="2200" dirty="0"/>
          </a:p>
        </p:txBody>
      </p:sp>
      <p:sp>
        <p:nvSpPr>
          <p:cNvPr id="6" name="Text 3"/>
          <p:cNvSpPr/>
          <p:nvPr/>
        </p:nvSpPr>
        <p:spPr>
          <a:xfrm>
            <a:off x="6507004" y="3746183"/>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Uses compare-and-exchange steps arranged in bitonic sequences.</a:t>
            </a:r>
            <a:endParaRPr lang="en-US" sz="1750" dirty="0"/>
          </a:p>
        </p:txBody>
      </p:sp>
      <p:sp>
        <p:nvSpPr>
          <p:cNvPr id="7" name="Shape 4"/>
          <p:cNvSpPr/>
          <p:nvPr/>
        </p:nvSpPr>
        <p:spPr>
          <a:xfrm>
            <a:off x="10171867" y="3028950"/>
            <a:ext cx="3664863" cy="2032754"/>
          </a:xfrm>
          <a:prstGeom prst="roundRect">
            <a:avLst>
              <a:gd name="adj" fmla="val 10043"/>
            </a:avLst>
          </a:prstGeom>
          <a:solidFill>
            <a:srgbClr val="CEE6FD"/>
          </a:solidFill>
          <a:ln/>
        </p:spPr>
      </p:sp>
      <p:sp>
        <p:nvSpPr>
          <p:cNvPr id="8" name="Text 5"/>
          <p:cNvSpPr/>
          <p:nvPr/>
        </p:nvSpPr>
        <p:spPr>
          <a:xfrm>
            <a:off x="10398681" y="3255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Network</a:t>
            </a:r>
            <a:endParaRPr lang="en-US" sz="2200" dirty="0"/>
          </a:p>
        </p:txBody>
      </p:sp>
      <p:sp>
        <p:nvSpPr>
          <p:cNvPr id="9" name="Text 6"/>
          <p:cNvSpPr/>
          <p:nvPr/>
        </p:nvSpPr>
        <p:spPr>
          <a:xfrm>
            <a:off x="10398681" y="3746183"/>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Efficient on hypercube or butterfly topologies with regular communication.</a:t>
            </a:r>
            <a:endParaRPr lang="en-US" sz="1750" dirty="0"/>
          </a:p>
        </p:txBody>
      </p:sp>
      <p:sp>
        <p:nvSpPr>
          <p:cNvPr id="10" name="Shape 7"/>
          <p:cNvSpPr/>
          <p:nvPr/>
        </p:nvSpPr>
        <p:spPr>
          <a:xfrm>
            <a:off x="6280190" y="5288518"/>
            <a:ext cx="7556421" cy="1669852"/>
          </a:xfrm>
          <a:prstGeom prst="roundRect">
            <a:avLst>
              <a:gd name="adj" fmla="val 12225"/>
            </a:avLst>
          </a:prstGeom>
          <a:solidFill>
            <a:srgbClr val="CEE6FD"/>
          </a:solidFill>
          <a:ln/>
        </p:spPr>
      </p:sp>
      <p:sp>
        <p:nvSpPr>
          <p:cNvPr id="11" name="Text 8"/>
          <p:cNvSpPr/>
          <p:nvPr/>
        </p:nvSpPr>
        <p:spPr>
          <a:xfrm>
            <a:off x="6507004" y="55153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Example</a:t>
            </a:r>
            <a:endParaRPr lang="en-US" sz="2200" dirty="0"/>
          </a:p>
        </p:txBody>
      </p:sp>
      <p:sp>
        <p:nvSpPr>
          <p:cNvPr id="12" name="Text 9"/>
          <p:cNvSpPr/>
          <p:nvPr/>
        </p:nvSpPr>
        <p:spPr>
          <a:xfrm>
            <a:off x="6507004" y="6005751"/>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Sorting on 64-node hypercube demonstrates reliable and predictable patterns.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17696" y="628174"/>
            <a:ext cx="8145423" cy="551498"/>
          </a:xfrm>
          <a:prstGeom prst="rect">
            <a:avLst/>
          </a:prstGeom>
          <a:noFill/>
          <a:ln/>
        </p:spPr>
        <p:txBody>
          <a:bodyPr wrap="none" lIns="0" tIns="0" rIns="0" bIns="0" rtlCol="0" anchor="t"/>
          <a:lstStyle/>
          <a:p>
            <a:pPr algn="l" indent="0" marL="0">
              <a:lnSpc>
                <a:spcPts val="4300"/>
              </a:lnSpc>
              <a:buNone/>
            </a:pPr>
            <a:r>
              <a:rPr lang="en-US" sz="3450" dirty="0">
                <a:solidFill>
                  <a:srgbClr val="091C53"/>
                </a:solidFill>
                <a:latin typeface="Instrument Sans Semi Bold" pitchFamily="34" charset="0"/>
                <a:ea typeface="Instrument Sans Semi Bold" pitchFamily="34" charset="-122"/>
                <a:cs typeface="Instrument Sans Semi Bold" pitchFamily="34" charset="-120"/>
              </a:rPr>
              <a:t>Steps Of Parallel Bitonic Sort Algorithm</a:t>
            </a:r>
            <a:endParaRPr lang="en-US" sz="3450" dirty="0"/>
          </a:p>
        </p:txBody>
      </p:sp>
      <p:sp>
        <p:nvSpPr>
          <p:cNvPr id="3" name="Shape 1"/>
          <p:cNvSpPr/>
          <p:nvPr/>
        </p:nvSpPr>
        <p:spPr>
          <a:xfrm>
            <a:off x="617696" y="1532573"/>
            <a:ext cx="13395008" cy="1111448"/>
          </a:xfrm>
          <a:prstGeom prst="roundRect">
            <a:avLst>
              <a:gd name="adj" fmla="val 14293"/>
            </a:avLst>
          </a:prstGeom>
          <a:solidFill>
            <a:srgbClr val="CEE6FD"/>
          </a:solidFill>
          <a:ln/>
        </p:spPr>
      </p:sp>
      <p:sp>
        <p:nvSpPr>
          <p:cNvPr id="4" name="Shape 2"/>
          <p:cNvSpPr/>
          <p:nvPr/>
        </p:nvSpPr>
        <p:spPr>
          <a:xfrm>
            <a:off x="608886" y="1532573"/>
            <a:ext cx="13412629" cy="1111448"/>
          </a:xfrm>
          <a:prstGeom prst="roundRect">
            <a:avLst>
              <a:gd name="adj" fmla="val 2382"/>
            </a:avLst>
          </a:prstGeom>
          <a:solidFill>
            <a:srgbClr val="CEE6FD"/>
          </a:solidFill>
          <a:ln/>
        </p:spPr>
      </p:sp>
      <p:sp>
        <p:nvSpPr>
          <p:cNvPr id="5" name="Text 3"/>
          <p:cNvSpPr/>
          <p:nvPr/>
        </p:nvSpPr>
        <p:spPr>
          <a:xfrm>
            <a:off x="785336" y="1664851"/>
            <a:ext cx="13059728" cy="846892"/>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highlight>
                  <a:srgbClr val="CEE6FD"/>
                </a:highlight>
                <a:latin typeface="Consolas Medium" pitchFamily="34" charset="0"/>
                <a:ea typeface="Consolas Medium" pitchFamily="34" charset="-122"/>
                <a:cs typeface="Consolas Medium" pitchFamily="34" charset="-120"/>
              </a:rPr>
              <a:t>Input Distribution: The main process reads numbers from a file and distributes them evenly among all the processes. The number of processes must be a power of 2 for this algorithm.
</a:t>
            </a:r>
            <a:endParaRPr lang="en-US" sz="1350" dirty="0"/>
          </a:p>
        </p:txBody>
      </p:sp>
      <p:sp>
        <p:nvSpPr>
          <p:cNvPr id="6" name="Shape 4"/>
          <p:cNvSpPr/>
          <p:nvPr/>
        </p:nvSpPr>
        <p:spPr>
          <a:xfrm>
            <a:off x="617696" y="2842498"/>
            <a:ext cx="13395008" cy="829151"/>
          </a:xfrm>
          <a:prstGeom prst="roundRect">
            <a:avLst>
              <a:gd name="adj" fmla="val 19159"/>
            </a:avLst>
          </a:prstGeom>
          <a:solidFill>
            <a:srgbClr val="CEE6FD"/>
          </a:solidFill>
          <a:ln/>
        </p:spPr>
      </p:sp>
      <p:sp>
        <p:nvSpPr>
          <p:cNvPr id="7" name="Shape 5"/>
          <p:cNvSpPr/>
          <p:nvPr/>
        </p:nvSpPr>
        <p:spPr>
          <a:xfrm>
            <a:off x="608886" y="2842498"/>
            <a:ext cx="13412629" cy="829151"/>
          </a:xfrm>
          <a:prstGeom prst="roundRect">
            <a:avLst>
              <a:gd name="adj" fmla="val 3193"/>
            </a:avLst>
          </a:prstGeom>
          <a:solidFill>
            <a:srgbClr val="CEE6FD"/>
          </a:solidFill>
          <a:ln/>
        </p:spPr>
      </p:sp>
      <p:sp>
        <p:nvSpPr>
          <p:cNvPr id="8" name="Text 6"/>
          <p:cNvSpPr/>
          <p:nvPr/>
        </p:nvSpPr>
        <p:spPr>
          <a:xfrm>
            <a:off x="785336" y="2974777"/>
            <a:ext cx="13059728" cy="564594"/>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highlight>
                  <a:srgbClr val="CEE6FD"/>
                </a:highlight>
                <a:latin typeface="Consolas Medium" pitchFamily="34" charset="0"/>
                <a:ea typeface="Consolas Medium" pitchFamily="34" charset="-122"/>
                <a:cs typeface="Consolas Medium" pitchFamily="34" charset="-120"/>
              </a:rPr>
              <a:t>Local Sort: Each process initially sorts its local chunk of numbers.
</a:t>
            </a:r>
            <a:endParaRPr lang="en-US" sz="1350" dirty="0"/>
          </a:p>
        </p:txBody>
      </p:sp>
      <p:sp>
        <p:nvSpPr>
          <p:cNvPr id="9" name="Shape 7"/>
          <p:cNvSpPr/>
          <p:nvPr/>
        </p:nvSpPr>
        <p:spPr>
          <a:xfrm>
            <a:off x="617696" y="3870127"/>
            <a:ext cx="13395008" cy="1393746"/>
          </a:xfrm>
          <a:prstGeom prst="roundRect">
            <a:avLst>
              <a:gd name="adj" fmla="val 11398"/>
            </a:avLst>
          </a:prstGeom>
          <a:solidFill>
            <a:srgbClr val="CEE6FD"/>
          </a:solidFill>
          <a:ln/>
        </p:spPr>
      </p:sp>
      <p:sp>
        <p:nvSpPr>
          <p:cNvPr id="10" name="Shape 8"/>
          <p:cNvSpPr/>
          <p:nvPr/>
        </p:nvSpPr>
        <p:spPr>
          <a:xfrm>
            <a:off x="608886" y="3870127"/>
            <a:ext cx="13412629" cy="1393746"/>
          </a:xfrm>
          <a:prstGeom prst="roundRect">
            <a:avLst>
              <a:gd name="adj" fmla="val 1900"/>
            </a:avLst>
          </a:prstGeom>
          <a:solidFill>
            <a:srgbClr val="CEE6FD"/>
          </a:solidFill>
          <a:ln/>
        </p:spPr>
      </p:sp>
      <p:sp>
        <p:nvSpPr>
          <p:cNvPr id="11" name="Text 9"/>
          <p:cNvSpPr/>
          <p:nvPr/>
        </p:nvSpPr>
        <p:spPr>
          <a:xfrm>
            <a:off x="785336" y="4002405"/>
            <a:ext cx="13059728" cy="1129189"/>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highlight>
                  <a:srgbClr val="CEE6FD"/>
                </a:highlight>
                <a:latin typeface="Consolas Medium" pitchFamily="34" charset="0"/>
                <a:ea typeface="Consolas Medium" pitchFamily="34" charset="-122"/>
                <a:cs typeface="Consolas Medium" pitchFamily="34" charset="-120"/>
              </a:rPr>
              <a:t>Bitonic Merging: The processes then go through a series of comparison and exchange steps in a specific pattern. These steps are designed to gradually merge the sorted chunks into larger sorted sequences, following the principles of a bitonic sequence. Processes communicate with "partner" processes in each step to compare and potentially swap their data to achieve the sorted order.
</a:t>
            </a:r>
            <a:endParaRPr lang="en-US" sz="1350" dirty="0"/>
          </a:p>
        </p:txBody>
      </p:sp>
      <p:sp>
        <p:nvSpPr>
          <p:cNvPr id="12" name="Shape 10"/>
          <p:cNvSpPr/>
          <p:nvPr/>
        </p:nvSpPr>
        <p:spPr>
          <a:xfrm>
            <a:off x="617696" y="5462349"/>
            <a:ext cx="13395008" cy="1111448"/>
          </a:xfrm>
          <a:prstGeom prst="roundRect">
            <a:avLst>
              <a:gd name="adj" fmla="val 14293"/>
            </a:avLst>
          </a:prstGeom>
          <a:solidFill>
            <a:srgbClr val="CEE6FD"/>
          </a:solidFill>
          <a:ln/>
        </p:spPr>
      </p:sp>
      <p:sp>
        <p:nvSpPr>
          <p:cNvPr id="13" name="Shape 11"/>
          <p:cNvSpPr/>
          <p:nvPr/>
        </p:nvSpPr>
        <p:spPr>
          <a:xfrm>
            <a:off x="608886" y="5462349"/>
            <a:ext cx="13412629" cy="1111448"/>
          </a:xfrm>
          <a:prstGeom prst="roundRect">
            <a:avLst>
              <a:gd name="adj" fmla="val 2382"/>
            </a:avLst>
          </a:prstGeom>
          <a:solidFill>
            <a:srgbClr val="CEE6FD"/>
          </a:solidFill>
          <a:ln/>
        </p:spPr>
      </p:sp>
      <p:sp>
        <p:nvSpPr>
          <p:cNvPr id="14" name="Text 12"/>
          <p:cNvSpPr/>
          <p:nvPr/>
        </p:nvSpPr>
        <p:spPr>
          <a:xfrm>
            <a:off x="785336" y="5594628"/>
            <a:ext cx="13059728" cy="846892"/>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highlight>
                  <a:srgbClr val="CEE6FD"/>
                </a:highlight>
                <a:latin typeface="Consolas Medium" pitchFamily="34" charset="0"/>
                <a:ea typeface="Consolas Medium" pitchFamily="34" charset="-122"/>
                <a:cs typeface="Consolas Medium" pitchFamily="34" charset="-120"/>
              </a:rPr>
              <a:t>Final Gathering (Implicit): After the merging steps, the sorted data is distributed across the processes. The main process gathers the final sorted segments from all other processes.
</a:t>
            </a:r>
            <a:endParaRPr lang="en-US" sz="1350" dirty="0"/>
          </a:p>
        </p:txBody>
      </p:sp>
      <p:sp>
        <p:nvSpPr>
          <p:cNvPr id="15" name="Shape 13"/>
          <p:cNvSpPr/>
          <p:nvPr/>
        </p:nvSpPr>
        <p:spPr>
          <a:xfrm>
            <a:off x="617696" y="6772275"/>
            <a:ext cx="13395008" cy="829151"/>
          </a:xfrm>
          <a:prstGeom prst="roundRect">
            <a:avLst>
              <a:gd name="adj" fmla="val 19159"/>
            </a:avLst>
          </a:prstGeom>
          <a:solidFill>
            <a:srgbClr val="CEE6FD"/>
          </a:solidFill>
          <a:ln/>
        </p:spPr>
      </p:sp>
      <p:sp>
        <p:nvSpPr>
          <p:cNvPr id="16" name="Shape 14"/>
          <p:cNvSpPr/>
          <p:nvPr/>
        </p:nvSpPr>
        <p:spPr>
          <a:xfrm>
            <a:off x="608886" y="6772275"/>
            <a:ext cx="13412629" cy="829151"/>
          </a:xfrm>
          <a:prstGeom prst="roundRect">
            <a:avLst>
              <a:gd name="adj" fmla="val 3193"/>
            </a:avLst>
          </a:prstGeom>
          <a:solidFill>
            <a:srgbClr val="CEE6FD"/>
          </a:solidFill>
          <a:ln/>
        </p:spPr>
      </p:sp>
      <p:sp>
        <p:nvSpPr>
          <p:cNvPr id="17" name="Text 15"/>
          <p:cNvSpPr/>
          <p:nvPr/>
        </p:nvSpPr>
        <p:spPr>
          <a:xfrm>
            <a:off x="785336" y="6904553"/>
            <a:ext cx="13059728" cy="564594"/>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highlight>
                  <a:srgbClr val="CEE6FD"/>
                </a:highlight>
                <a:latin typeface="Consolas Medium" pitchFamily="34" charset="0"/>
                <a:ea typeface="Consolas Medium" pitchFamily="34" charset="-122"/>
                <a:cs typeface="Consolas Medium" pitchFamily="34" charset="-120"/>
              </a:rPr>
              <a:t>Final Output: The main process combines the received sorted segments and writes the final sorted list to an output file. It also prints the execution time.
</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46565"/>
            <a:ext cx="81089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Prime Number Finding</a:t>
            </a:r>
            <a:endParaRPr lang="en-US" sz="4450" dirty="0"/>
          </a:p>
        </p:txBody>
      </p:sp>
      <p:sp>
        <p:nvSpPr>
          <p:cNvPr id="3" name="Text 1"/>
          <p:cNvSpPr/>
          <p:nvPr/>
        </p:nvSpPr>
        <p:spPr>
          <a:xfrm>
            <a:off x="793790" y="320897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Trial division is slow with O(sqrt(n)) complexity. Parallel Sieve of Eratosthenes divides the range among processors.</a:t>
            </a:r>
            <a:endParaRPr lang="en-US" sz="1750" dirty="0"/>
          </a:p>
        </p:txBody>
      </p:sp>
      <p:sp>
        <p:nvSpPr>
          <p:cNvPr id="4" name="Text 2"/>
          <p:cNvSpPr/>
          <p:nvPr/>
        </p:nvSpPr>
        <p:spPr>
          <a:xfrm>
            <a:off x="793790" y="382702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Using 16 cores can achieve a 15x faster prime calculation. However, workload balancing and communication are challenges.</a:t>
            </a:r>
            <a:endParaRPr lang="en-US" sz="1750" dirty="0"/>
          </a:p>
        </p:txBody>
      </p:sp>
      <p:sp>
        <p:nvSpPr>
          <p:cNvPr id="5" name="Text 3"/>
          <p:cNvSpPr/>
          <p:nvPr/>
        </p:nvSpPr>
        <p:spPr>
          <a:xfrm>
            <a:off x="793790" y="46718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Serial Method</a:t>
            </a:r>
            <a:endParaRPr lang="en-US" sz="2200" dirty="0"/>
          </a:p>
        </p:txBody>
      </p:sp>
      <p:sp>
        <p:nvSpPr>
          <p:cNvPr id="6" name="Text 4"/>
          <p:cNvSpPr/>
          <p:nvPr/>
        </p:nvSpPr>
        <p:spPr>
          <a:xfrm>
            <a:off x="793790" y="5253038"/>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Trial division tests each number up to sqrt(n), sequentially.</a:t>
            </a:r>
            <a:endParaRPr lang="en-US" sz="1750" dirty="0"/>
          </a:p>
        </p:txBody>
      </p:sp>
      <p:sp>
        <p:nvSpPr>
          <p:cNvPr id="7" name="Text 5"/>
          <p:cNvSpPr/>
          <p:nvPr/>
        </p:nvSpPr>
        <p:spPr>
          <a:xfrm>
            <a:off x="7599521" y="46718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Parallel Method</a:t>
            </a:r>
            <a:endParaRPr lang="en-US" sz="2200" dirty="0"/>
          </a:p>
        </p:txBody>
      </p:sp>
      <p:sp>
        <p:nvSpPr>
          <p:cNvPr id="8" name="Text 6"/>
          <p:cNvSpPr/>
          <p:nvPr/>
        </p:nvSpPr>
        <p:spPr>
          <a:xfrm>
            <a:off x="7599521" y="5253038"/>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Range partitioned across cores running sieve steps simultaneously.</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47462" y="508635"/>
            <a:ext cx="7845743" cy="578048"/>
          </a:xfrm>
          <a:prstGeom prst="rect">
            <a:avLst/>
          </a:prstGeom>
          <a:noFill/>
          <a:ln/>
        </p:spPr>
        <p:txBody>
          <a:bodyPr wrap="none" lIns="0" tIns="0" rIns="0" bIns="0" rtlCol="0" anchor="t"/>
          <a:lstStyle/>
          <a:p>
            <a:pPr algn="l" indent="0" marL="0">
              <a:lnSpc>
                <a:spcPts val="4550"/>
              </a:lnSpc>
              <a:buNone/>
            </a:pPr>
            <a:r>
              <a:rPr lang="en-US" sz="3600" dirty="0">
                <a:solidFill>
                  <a:srgbClr val="091C53"/>
                </a:solidFill>
                <a:latin typeface="Instrument Sans Semi Bold" pitchFamily="34" charset="0"/>
                <a:ea typeface="Instrument Sans Semi Bold" pitchFamily="34" charset="-122"/>
                <a:cs typeface="Instrument Sans Semi Bold" pitchFamily="34" charset="-120"/>
              </a:rPr>
              <a:t>Execute Time Vs Number of Process</a:t>
            </a:r>
            <a:endParaRPr lang="en-US" sz="3600" dirty="0"/>
          </a:p>
        </p:txBody>
      </p:sp>
      <p:pic>
        <p:nvPicPr>
          <p:cNvPr id="3" name="Image 0" descr="preencoded.png">    </p:cNvPr>
          <p:cNvPicPr>
            <a:picLocks noChangeAspect="1"/>
          </p:cNvPicPr>
          <p:nvPr/>
        </p:nvPicPr>
        <p:blipFill>
          <a:blip r:embed="rId1"/>
          <a:stretch>
            <a:fillRect/>
          </a:stretch>
        </p:blipFill>
        <p:spPr>
          <a:xfrm>
            <a:off x="3699867" y="1456611"/>
            <a:ext cx="7230547" cy="5762387"/>
          </a:xfrm>
          <a:prstGeom prst="rect">
            <a:avLst/>
          </a:prstGeom>
        </p:spPr>
      </p:pic>
      <p:sp>
        <p:nvSpPr>
          <p:cNvPr id="4" name="Text 1"/>
          <p:cNvSpPr/>
          <p:nvPr/>
        </p:nvSpPr>
        <p:spPr>
          <a:xfrm>
            <a:off x="647462" y="7427000"/>
            <a:ext cx="13335476" cy="295989"/>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48414" y="509468"/>
            <a:ext cx="9290447" cy="579001"/>
          </a:xfrm>
          <a:prstGeom prst="rect">
            <a:avLst/>
          </a:prstGeom>
          <a:noFill/>
          <a:ln/>
        </p:spPr>
        <p:txBody>
          <a:bodyPr wrap="none" lIns="0" tIns="0" rIns="0" bIns="0" rtlCol="0" anchor="t"/>
          <a:lstStyle/>
          <a:p>
            <a:pPr algn="l" indent="0" marL="0">
              <a:lnSpc>
                <a:spcPts val="4550"/>
              </a:lnSpc>
              <a:buNone/>
            </a:pPr>
            <a:r>
              <a:rPr lang="en-US" sz="3600" dirty="0">
                <a:solidFill>
                  <a:srgbClr val="091C53"/>
                </a:solidFill>
                <a:latin typeface="Instrument Sans Semi Bold" pitchFamily="34" charset="0"/>
                <a:ea typeface="Instrument Sans Semi Bold" pitchFamily="34" charset="-122"/>
                <a:cs typeface="Instrument Sans Semi Bold" pitchFamily="34" charset="-120"/>
              </a:rPr>
              <a:t>Example Of  Parallel Bitonic Sort Algorithm</a:t>
            </a:r>
            <a:endParaRPr lang="en-US" sz="3600" dirty="0"/>
          </a:p>
        </p:txBody>
      </p:sp>
      <p:pic>
        <p:nvPicPr>
          <p:cNvPr id="3" name="Image 0" descr="preencoded.png">    </p:cNvPr>
          <p:cNvPicPr>
            <a:picLocks noChangeAspect="1"/>
          </p:cNvPicPr>
          <p:nvPr/>
        </p:nvPicPr>
        <p:blipFill>
          <a:blip r:embed="rId1"/>
          <a:stretch>
            <a:fillRect/>
          </a:stretch>
        </p:blipFill>
        <p:spPr>
          <a:xfrm>
            <a:off x="648414" y="1458992"/>
            <a:ext cx="13333571" cy="7124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3625691"/>
            <a:ext cx="7974330" cy="978218"/>
          </a:xfrm>
          <a:prstGeom prst="rect">
            <a:avLst/>
          </a:prstGeom>
          <a:noFill/>
          <a:ln/>
        </p:spPr>
        <p:txBody>
          <a:bodyPr wrap="none" lIns="0" tIns="0" rIns="0" bIns="0" rtlCol="0" anchor="t"/>
          <a:lstStyle/>
          <a:p>
            <a:pPr algn="l" indent="0" marL="0">
              <a:lnSpc>
                <a:spcPts val="7700"/>
              </a:lnSpc>
              <a:buNone/>
            </a:pPr>
            <a:r>
              <a:rPr lang="en-US" sz="6150" dirty="0">
                <a:solidFill>
                  <a:srgbClr val="091C53"/>
                </a:solidFill>
                <a:latin typeface="Instrument Sans Semi Bold" pitchFamily="34" charset="0"/>
                <a:ea typeface="Instrument Sans Semi Bold" pitchFamily="34" charset="-122"/>
                <a:cs typeface="Instrument Sans Semi Bold" pitchFamily="34" charset="-120"/>
              </a:rPr>
              <a:t>                           Thank You</a:t>
            </a:r>
            <a:endParaRPr lang="en-US" sz="6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6167" y="601980"/>
            <a:ext cx="10281047" cy="684133"/>
          </a:xfrm>
          <a:prstGeom prst="rect">
            <a:avLst/>
          </a:prstGeom>
          <a:noFill/>
          <a:ln/>
        </p:spPr>
        <p:txBody>
          <a:bodyPr wrap="none" lIns="0" tIns="0" rIns="0" bIns="0" rtlCol="0" anchor="t"/>
          <a:lstStyle/>
          <a:p>
            <a:pPr algn="l" indent="0" marL="0">
              <a:lnSpc>
                <a:spcPts val="5350"/>
              </a:lnSpc>
              <a:buNone/>
            </a:pPr>
            <a:r>
              <a:rPr lang="en-US" sz="4300" dirty="0">
                <a:solidFill>
                  <a:srgbClr val="091C53"/>
                </a:solidFill>
                <a:latin typeface="Instrument Sans Semi Bold" pitchFamily="34" charset="0"/>
                <a:ea typeface="Instrument Sans Semi Bold" pitchFamily="34" charset="-122"/>
                <a:cs typeface="Instrument Sans Semi Bold" pitchFamily="34" charset="-120"/>
              </a:rPr>
              <a:t>Steps OF Parallel Prime Number Finding</a:t>
            </a:r>
            <a:endParaRPr lang="en-US" sz="4300" dirty="0"/>
          </a:p>
        </p:txBody>
      </p:sp>
      <p:sp>
        <p:nvSpPr>
          <p:cNvPr id="3" name="Shape 1"/>
          <p:cNvSpPr/>
          <p:nvPr/>
        </p:nvSpPr>
        <p:spPr>
          <a:xfrm>
            <a:off x="766167" y="1723906"/>
            <a:ext cx="13098066" cy="1379220"/>
          </a:xfrm>
          <a:prstGeom prst="roundRect">
            <a:avLst>
              <a:gd name="adj" fmla="val 14286"/>
            </a:avLst>
          </a:prstGeom>
          <a:solidFill>
            <a:srgbClr val="CEE6FD"/>
          </a:solidFill>
          <a:ln/>
        </p:spPr>
      </p:sp>
      <p:sp>
        <p:nvSpPr>
          <p:cNvPr id="4" name="Shape 2"/>
          <p:cNvSpPr/>
          <p:nvPr/>
        </p:nvSpPr>
        <p:spPr>
          <a:xfrm>
            <a:off x="755333" y="1723906"/>
            <a:ext cx="13119735" cy="1379220"/>
          </a:xfrm>
          <a:prstGeom prst="roundRect">
            <a:avLst>
              <a:gd name="adj" fmla="val 2381"/>
            </a:avLst>
          </a:prstGeom>
          <a:solidFill>
            <a:srgbClr val="CEE6FD"/>
          </a:solidFill>
          <a:ln/>
        </p:spPr>
      </p:sp>
      <p:sp>
        <p:nvSpPr>
          <p:cNvPr id="5" name="Text 3"/>
          <p:cNvSpPr/>
          <p:nvPr/>
        </p:nvSpPr>
        <p:spPr>
          <a:xfrm>
            <a:off x="974169" y="1888093"/>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Input Distribution: The main process reads a list of numbers from a file. It then divides these numbers into roughly equal chunks and sends each chunk to a different process.
</a:t>
            </a:r>
            <a:endParaRPr lang="en-US" sz="1700" dirty="0"/>
          </a:p>
        </p:txBody>
      </p:sp>
      <p:sp>
        <p:nvSpPr>
          <p:cNvPr id="6" name="Shape 4"/>
          <p:cNvSpPr/>
          <p:nvPr/>
        </p:nvSpPr>
        <p:spPr>
          <a:xfrm>
            <a:off x="766167" y="3349347"/>
            <a:ext cx="13098066" cy="1379220"/>
          </a:xfrm>
          <a:prstGeom prst="roundRect">
            <a:avLst>
              <a:gd name="adj" fmla="val 14286"/>
            </a:avLst>
          </a:prstGeom>
          <a:solidFill>
            <a:srgbClr val="CEE6FD"/>
          </a:solidFill>
          <a:ln/>
        </p:spPr>
      </p:sp>
      <p:sp>
        <p:nvSpPr>
          <p:cNvPr id="7" name="Shape 5"/>
          <p:cNvSpPr/>
          <p:nvPr/>
        </p:nvSpPr>
        <p:spPr>
          <a:xfrm>
            <a:off x="755333" y="3349347"/>
            <a:ext cx="13119735" cy="1379220"/>
          </a:xfrm>
          <a:prstGeom prst="roundRect">
            <a:avLst>
              <a:gd name="adj" fmla="val 2381"/>
            </a:avLst>
          </a:prstGeom>
          <a:solidFill>
            <a:srgbClr val="CEE6FD"/>
          </a:solidFill>
          <a:ln/>
        </p:spPr>
      </p:sp>
      <p:sp>
        <p:nvSpPr>
          <p:cNvPr id="8" name="Text 6"/>
          <p:cNvSpPr/>
          <p:nvPr/>
        </p:nvSpPr>
        <p:spPr>
          <a:xfrm>
            <a:off x="974169" y="3513534"/>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Local Checking: Each process receives its chunk of numbers and checks each number to see if it's prime. It keeps a list of the prime numbers it finds.
</a:t>
            </a:r>
            <a:endParaRPr lang="en-US" sz="1700" dirty="0"/>
          </a:p>
        </p:txBody>
      </p:sp>
      <p:sp>
        <p:nvSpPr>
          <p:cNvPr id="9" name="Shape 7"/>
          <p:cNvSpPr/>
          <p:nvPr/>
        </p:nvSpPr>
        <p:spPr>
          <a:xfrm>
            <a:off x="766167" y="4974788"/>
            <a:ext cx="13098066" cy="1028938"/>
          </a:xfrm>
          <a:prstGeom prst="roundRect">
            <a:avLst>
              <a:gd name="adj" fmla="val 19149"/>
            </a:avLst>
          </a:prstGeom>
          <a:solidFill>
            <a:srgbClr val="CEE6FD"/>
          </a:solidFill>
          <a:ln/>
        </p:spPr>
      </p:sp>
      <p:sp>
        <p:nvSpPr>
          <p:cNvPr id="10" name="Shape 8"/>
          <p:cNvSpPr/>
          <p:nvPr/>
        </p:nvSpPr>
        <p:spPr>
          <a:xfrm>
            <a:off x="755333" y="4974788"/>
            <a:ext cx="13119735" cy="1028938"/>
          </a:xfrm>
          <a:prstGeom prst="roundRect">
            <a:avLst>
              <a:gd name="adj" fmla="val 3191"/>
            </a:avLst>
          </a:prstGeom>
          <a:solidFill>
            <a:srgbClr val="CEE6FD"/>
          </a:solidFill>
          <a:ln/>
        </p:spPr>
      </p:sp>
      <p:sp>
        <p:nvSpPr>
          <p:cNvPr id="11" name="Text 9"/>
          <p:cNvSpPr/>
          <p:nvPr/>
        </p:nvSpPr>
        <p:spPr>
          <a:xfrm>
            <a:off x="974169" y="5138976"/>
            <a:ext cx="12682061" cy="700564"/>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Gathering Results: All the processes send their lists of found prime numbers back to the main process.
</a:t>
            </a:r>
            <a:endParaRPr lang="en-US" sz="1700" dirty="0"/>
          </a:p>
        </p:txBody>
      </p:sp>
      <p:sp>
        <p:nvSpPr>
          <p:cNvPr id="12" name="Shape 10"/>
          <p:cNvSpPr/>
          <p:nvPr/>
        </p:nvSpPr>
        <p:spPr>
          <a:xfrm>
            <a:off x="766167" y="6249948"/>
            <a:ext cx="13098066" cy="1379220"/>
          </a:xfrm>
          <a:prstGeom prst="roundRect">
            <a:avLst>
              <a:gd name="adj" fmla="val 14286"/>
            </a:avLst>
          </a:prstGeom>
          <a:solidFill>
            <a:srgbClr val="CEE6FD"/>
          </a:solidFill>
          <a:ln/>
        </p:spPr>
      </p:sp>
      <p:sp>
        <p:nvSpPr>
          <p:cNvPr id="13" name="Shape 11"/>
          <p:cNvSpPr/>
          <p:nvPr/>
        </p:nvSpPr>
        <p:spPr>
          <a:xfrm>
            <a:off x="755333" y="6249948"/>
            <a:ext cx="13119735" cy="1379220"/>
          </a:xfrm>
          <a:prstGeom prst="roundRect">
            <a:avLst>
              <a:gd name="adj" fmla="val 2381"/>
            </a:avLst>
          </a:prstGeom>
          <a:solidFill>
            <a:srgbClr val="CEE6FD"/>
          </a:solidFill>
          <a:ln/>
        </p:spPr>
      </p:sp>
      <p:sp>
        <p:nvSpPr>
          <p:cNvPr id="14" name="Text 12"/>
          <p:cNvSpPr/>
          <p:nvPr/>
        </p:nvSpPr>
        <p:spPr>
          <a:xfrm>
            <a:off x="974169" y="6414135"/>
            <a:ext cx="12682061" cy="1050846"/>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highlight>
                  <a:srgbClr val="CEE6FD"/>
                </a:highlight>
                <a:latin typeface="Consolas Medium" pitchFamily="34" charset="0"/>
                <a:ea typeface="Consolas Medium" pitchFamily="34" charset="-122"/>
                <a:cs typeface="Consolas Medium" pitchFamily="34" charset="-120"/>
              </a:rPr>
              <a:t>Final Output: The main process combines all the received lists, removes any duplicate prime numbers, sorts the final list, and then writes the result to an output file. It also prints the unique primes found and the total execution time.
</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6859" y="462320"/>
            <a:ext cx="7110532" cy="523994"/>
          </a:xfrm>
          <a:prstGeom prst="rect">
            <a:avLst/>
          </a:prstGeom>
          <a:noFill/>
          <a:ln/>
        </p:spPr>
        <p:txBody>
          <a:bodyPr wrap="none" lIns="0" tIns="0" rIns="0" bIns="0" rtlCol="0" anchor="t"/>
          <a:lstStyle/>
          <a:p>
            <a:pPr algn="l" indent="0" marL="0">
              <a:lnSpc>
                <a:spcPts val="4100"/>
              </a:lnSpc>
              <a:buNone/>
            </a:pPr>
            <a:r>
              <a:rPr lang="en-US" sz="3300" dirty="0">
                <a:solidFill>
                  <a:srgbClr val="091C53"/>
                </a:solidFill>
                <a:latin typeface="Instrument Sans Semi Bold" pitchFamily="34" charset="0"/>
                <a:ea typeface="Instrument Sans Semi Bold" pitchFamily="34" charset="-122"/>
                <a:cs typeface="Instrument Sans Semi Bold" pitchFamily="34" charset="-120"/>
              </a:rPr>
              <a:t>Execute Time Vs Number of Process</a:t>
            </a:r>
            <a:endParaRPr lang="en-US" sz="3300" dirty="0"/>
          </a:p>
        </p:txBody>
      </p:sp>
      <p:pic>
        <p:nvPicPr>
          <p:cNvPr id="3" name="Image 0" descr="preencoded.png">    </p:cNvPr>
          <p:cNvPicPr>
            <a:picLocks noChangeAspect="1"/>
          </p:cNvPicPr>
          <p:nvPr/>
        </p:nvPicPr>
        <p:blipFill>
          <a:blip r:embed="rId1"/>
          <a:stretch>
            <a:fillRect/>
          </a:stretch>
        </p:blipFill>
        <p:spPr>
          <a:xfrm>
            <a:off x="3275290" y="1321594"/>
            <a:ext cx="8079819" cy="64455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492"/>
            <a:ext cx="11312962"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Example of Parallel Prime Number Finding </a:t>
            </a:r>
            <a:endParaRPr lang="en-US" sz="4450" dirty="0"/>
          </a:p>
        </p:txBody>
      </p:sp>
      <p:sp>
        <p:nvSpPr>
          <p:cNvPr id="3" name="Text 1"/>
          <p:cNvSpPr/>
          <p:nvPr/>
        </p:nvSpPr>
        <p:spPr>
          <a:xfrm>
            <a:off x="793790" y="2054900"/>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4" name="Image 0" descr="preencoded.png">    </p:cNvPr>
          <p:cNvPicPr>
            <a:picLocks noChangeAspect="1"/>
          </p:cNvPicPr>
          <p:nvPr/>
        </p:nvPicPr>
        <p:blipFill>
          <a:blip r:embed="rId1"/>
          <a:stretch>
            <a:fillRect/>
          </a:stretch>
        </p:blipFill>
        <p:spPr>
          <a:xfrm>
            <a:off x="793790" y="2672953"/>
            <a:ext cx="13042821" cy="46641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06942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Parallel Searching</a:t>
            </a:r>
            <a:endParaRPr lang="en-US" sz="4450" dirty="0"/>
          </a:p>
        </p:txBody>
      </p:sp>
      <p:sp>
        <p:nvSpPr>
          <p:cNvPr id="4" name="Shape 1"/>
          <p:cNvSpPr/>
          <p:nvPr/>
        </p:nvSpPr>
        <p:spPr>
          <a:xfrm>
            <a:off x="793790" y="3118366"/>
            <a:ext cx="510302" cy="510302"/>
          </a:xfrm>
          <a:prstGeom prst="roundRect">
            <a:avLst>
              <a:gd name="adj" fmla="val 40005"/>
            </a:avLst>
          </a:prstGeom>
          <a:solidFill>
            <a:srgbClr val="CEE6FD"/>
          </a:solidFill>
          <a:ln/>
        </p:spPr>
      </p:sp>
      <p:sp>
        <p:nvSpPr>
          <p:cNvPr id="5" name="Text 2"/>
          <p:cNvSpPr/>
          <p:nvPr/>
        </p:nvSpPr>
        <p:spPr>
          <a:xfrm>
            <a:off x="1530906"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Linear Search</a:t>
            </a:r>
            <a:endParaRPr lang="en-US" sz="2200" dirty="0"/>
          </a:p>
        </p:txBody>
      </p:sp>
      <p:sp>
        <p:nvSpPr>
          <p:cNvPr id="6" name="Text 3"/>
          <p:cNvSpPr/>
          <p:nvPr/>
        </p:nvSpPr>
        <p:spPr>
          <a:xfrm>
            <a:off x="1530906" y="3686651"/>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Checks elements one by one, costly for large data sets.</a:t>
            </a:r>
            <a:endParaRPr lang="en-US" sz="1750" dirty="0"/>
          </a:p>
        </p:txBody>
      </p:sp>
      <p:sp>
        <p:nvSpPr>
          <p:cNvPr id="7" name="Shape 4"/>
          <p:cNvSpPr/>
          <p:nvPr/>
        </p:nvSpPr>
        <p:spPr>
          <a:xfrm>
            <a:off x="4713803" y="3118366"/>
            <a:ext cx="510302" cy="510302"/>
          </a:xfrm>
          <a:prstGeom prst="roundRect">
            <a:avLst>
              <a:gd name="adj" fmla="val 40005"/>
            </a:avLst>
          </a:prstGeom>
          <a:solidFill>
            <a:srgbClr val="CEE6FD"/>
          </a:solidFill>
          <a:ln/>
        </p:spPr>
      </p:sp>
      <p:sp>
        <p:nvSpPr>
          <p:cNvPr id="8" name="Text 5"/>
          <p:cNvSpPr/>
          <p:nvPr/>
        </p:nvSpPr>
        <p:spPr>
          <a:xfrm>
            <a:off x="5450919"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Parallel Search</a:t>
            </a:r>
            <a:endParaRPr lang="en-US" sz="2200" dirty="0"/>
          </a:p>
        </p:txBody>
      </p:sp>
      <p:sp>
        <p:nvSpPr>
          <p:cNvPr id="9" name="Text 6"/>
          <p:cNvSpPr/>
          <p:nvPr/>
        </p:nvSpPr>
        <p:spPr>
          <a:xfrm>
            <a:off x="5450919" y="3686651"/>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Splits database among processors to search at the same time.</a:t>
            </a:r>
            <a:endParaRPr lang="en-US" sz="1750" dirty="0"/>
          </a:p>
        </p:txBody>
      </p:sp>
      <p:sp>
        <p:nvSpPr>
          <p:cNvPr id="10" name="Shape 7"/>
          <p:cNvSpPr/>
          <p:nvPr/>
        </p:nvSpPr>
        <p:spPr>
          <a:xfrm>
            <a:off x="793790" y="5228987"/>
            <a:ext cx="510302" cy="510302"/>
          </a:xfrm>
          <a:prstGeom prst="roundRect">
            <a:avLst>
              <a:gd name="adj" fmla="val 40005"/>
            </a:avLst>
          </a:prstGeom>
          <a:solidFill>
            <a:srgbClr val="CEE6FD"/>
          </a:solidFill>
          <a:ln/>
        </p:spPr>
      </p:sp>
      <p:sp>
        <p:nvSpPr>
          <p:cNvPr id="11" name="Text 8"/>
          <p:cNvSpPr/>
          <p:nvPr/>
        </p:nvSpPr>
        <p:spPr>
          <a:xfrm>
            <a:off x="1530906" y="53068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Example</a:t>
            </a:r>
            <a:endParaRPr lang="en-US" sz="2200" dirty="0"/>
          </a:p>
        </p:txBody>
      </p:sp>
      <p:sp>
        <p:nvSpPr>
          <p:cNvPr id="12" name="Text 9"/>
          <p:cNvSpPr/>
          <p:nvPr/>
        </p:nvSpPr>
        <p:spPr>
          <a:xfrm>
            <a:off x="1530906" y="579727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Search 1 billion records with 64 processors, cutting time by 90%.</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6041" y="877967"/>
            <a:ext cx="7153037" cy="630436"/>
          </a:xfrm>
          <a:prstGeom prst="rect">
            <a:avLst/>
          </a:prstGeom>
          <a:noFill/>
          <a:ln/>
        </p:spPr>
        <p:txBody>
          <a:bodyPr wrap="none" lIns="0" tIns="0" rIns="0" bIns="0" rtlCol="0" anchor="t"/>
          <a:lstStyle/>
          <a:p>
            <a:pPr algn="l" indent="0" marL="0">
              <a:lnSpc>
                <a:spcPts val="4950"/>
              </a:lnSpc>
              <a:buNone/>
            </a:pPr>
            <a:r>
              <a:rPr lang="en-US" sz="3950" dirty="0">
                <a:solidFill>
                  <a:srgbClr val="091C53"/>
                </a:solidFill>
                <a:latin typeface="Instrument Sans Semi Bold" pitchFamily="34" charset="0"/>
                <a:ea typeface="Instrument Sans Semi Bold" pitchFamily="34" charset="-122"/>
                <a:cs typeface="Instrument Sans Semi Bold" pitchFamily="34" charset="-120"/>
              </a:rPr>
              <a:t>Steps Of Parallel Quick Search</a:t>
            </a:r>
            <a:endParaRPr lang="en-US" sz="3950" dirty="0"/>
          </a:p>
        </p:txBody>
      </p:sp>
      <p:sp>
        <p:nvSpPr>
          <p:cNvPr id="3" name="Shape 1"/>
          <p:cNvSpPr/>
          <p:nvPr/>
        </p:nvSpPr>
        <p:spPr>
          <a:xfrm>
            <a:off x="706041" y="1911787"/>
            <a:ext cx="13218319" cy="1270397"/>
          </a:xfrm>
          <a:prstGeom prst="roundRect">
            <a:avLst>
              <a:gd name="adj" fmla="val 14291"/>
            </a:avLst>
          </a:prstGeom>
          <a:solidFill>
            <a:srgbClr val="CEE6FD"/>
          </a:solidFill>
          <a:ln/>
        </p:spPr>
      </p:sp>
      <p:sp>
        <p:nvSpPr>
          <p:cNvPr id="4" name="Shape 2"/>
          <p:cNvSpPr/>
          <p:nvPr/>
        </p:nvSpPr>
        <p:spPr>
          <a:xfrm>
            <a:off x="696039" y="1911787"/>
            <a:ext cx="13238321" cy="1270397"/>
          </a:xfrm>
          <a:prstGeom prst="roundRect">
            <a:avLst>
              <a:gd name="adj" fmla="val 2382"/>
            </a:avLst>
          </a:prstGeom>
          <a:solidFill>
            <a:srgbClr val="CEE6FD"/>
          </a:solidFill>
          <a:ln/>
        </p:spPr>
      </p:sp>
      <p:sp>
        <p:nvSpPr>
          <p:cNvPr id="5" name="Text 3"/>
          <p:cNvSpPr/>
          <p:nvPr/>
        </p:nvSpPr>
        <p:spPr>
          <a:xfrm>
            <a:off x="897731" y="2062996"/>
            <a:ext cx="12834937" cy="967978"/>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highlight>
                  <a:srgbClr val="CEE6FD"/>
                </a:highlight>
                <a:latin typeface="Consolas Medium" pitchFamily="34" charset="0"/>
                <a:ea typeface="Consolas Medium" pitchFamily="34" charset="-122"/>
                <a:cs typeface="Consolas Medium" pitchFamily="34" charset="-120"/>
              </a:rPr>
              <a:t>Input Broadcast: The main process reads a list of numbers from a file and gets the number to search for (the target). It then sends the entire list and the target number to all other processes.
</a:t>
            </a:r>
            <a:endParaRPr lang="en-US" sz="1550" dirty="0"/>
          </a:p>
        </p:txBody>
      </p:sp>
      <p:sp>
        <p:nvSpPr>
          <p:cNvPr id="6" name="Shape 4"/>
          <p:cNvSpPr/>
          <p:nvPr/>
        </p:nvSpPr>
        <p:spPr>
          <a:xfrm>
            <a:off x="706041" y="3409117"/>
            <a:ext cx="13218319" cy="1270397"/>
          </a:xfrm>
          <a:prstGeom prst="roundRect">
            <a:avLst>
              <a:gd name="adj" fmla="val 14291"/>
            </a:avLst>
          </a:prstGeom>
          <a:solidFill>
            <a:srgbClr val="CEE6FD"/>
          </a:solidFill>
          <a:ln/>
        </p:spPr>
      </p:sp>
      <p:sp>
        <p:nvSpPr>
          <p:cNvPr id="7" name="Shape 5"/>
          <p:cNvSpPr/>
          <p:nvPr/>
        </p:nvSpPr>
        <p:spPr>
          <a:xfrm>
            <a:off x="696039" y="3409117"/>
            <a:ext cx="13238321" cy="1270397"/>
          </a:xfrm>
          <a:prstGeom prst="roundRect">
            <a:avLst>
              <a:gd name="adj" fmla="val 2382"/>
            </a:avLst>
          </a:prstGeom>
          <a:solidFill>
            <a:srgbClr val="CEE6FD"/>
          </a:solidFill>
          <a:ln/>
        </p:spPr>
      </p:sp>
      <p:sp>
        <p:nvSpPr>
          <p:cNvPr id="8" name="Text 6"/>
          <p:cNvSpPr/>
          <p:nvPr/>
        </p:nvSpPr>
        <p:spPr>
          <a:xfrm>
            <a:off x="897731" y="3560326"/>
            <a:ext cx="12834937" cy="967978"/>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highlight>
                  <a:srgbClr val="CEE6FD"/>
                </a:highlight>
                <a:latin typeface="Consolas Medium" pitchFamily="34" charset="0"/>
                <a:ea typeface="Consolas Medium" pitchFamily="34" charset="-122"/>
                <a:cs typeface="Consolas Medium" pitchFamily="34" charset="-120"/>
              </a:rPr>
              <a:t>Local Search: Each process receives the list and the target. It searches for the target within a specific portion (chunk) of the list assigned to it. If a process finds the target, it records the index where it was found (relative to the entire list).
</a:t>
            </a:r>
            <a:endParaRPr lang="en-US" sz="1550" dirty="0"/>
          </a:p>
        </p:txBody>
      </p:sp>
      <p:sp>
        <p:nvSpPr>
          <p:cNvPr id="9" name="Shape 7"/>
          <p:cNvSpPr/>
          <p:nvPr/>
        </p:nvSpPr>
        <p:spPr>
          <a:xfrm>
            <a:off x="706041" y="4906447"/>
            <a:ext cx="13218319" cy="947738"/>
          </a:xfrm>
          <a:prstGeom prst="roundRect">
            <a:avLst>
              <a:gd name="adj" fmla="val 19157"/>
            </a:avLst>
          </a:prstGeom>
          <a:solidFill>
            <a:srgbClr val="CEE6FD"/>
          </a:solidFill>
          <a:ln/>
        </p:spPr>
      </p:sp>
      <p:sp>
        <p:nvSpPr>
          <p:cNvPr id="10" name="Shape 8"/>
          <p:cNvSpPr/>
          <p:nvPr/>
        </p:nvSpPr>
        <p:spPr>
          <a:xfrm>
            <a:off x="696039" y="4906447"/>
            <a:ext cx="13238321" cy="947738"/>
          </a:xfrm>
          <a:prstGeom prst="roundRect">
            <a:avLst>
              <a:gd name="adj" fmla="val 3193"/>
            </a:avLst>
          </a:prstGeom>
          <a:solidFill>
            <a:srgbClr val="CEE6FD"/>
          </a:solidFill>
          <a:ln/>
        </p:spPr>
      </p:sp>
      <p:sp>
        <p:nvSpPr>
          <p:cNvPr id="11" name="Text 9"/>
          <p:cNvSpPr/>
          <p:nvPr/>
        </p:nvSpPr>
        <p:spPr>
          <a:xfrm>
            <a:off x="897731" y="5057656"/>
            <a:ext cx="12834937" cy="64531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highlight>
                  <a:srgbClr val="CEE6FD"/>
                </a:highlight>
                <a:latin typeface="Consolas Medium" pitchFamily="34" charset="0"/>
                <a:ea typeface="Consolas Medium" pitchFamily="34" charset="-122"/>
                <a:cs typeface="Consolas Medium" pitchFamily="34" charset="-120"/>
              </a:rPr>
              <a:t>Result Collection: Each process sends back the index where it found the target (or -1 if not found in its chunk) to the main process.
</a:t>
            </a:r>
            <a:endParaRPr lang="en-US" sz="1550" dirty="0"/>
          </a:p>
        </p:txBody>
      </p:sp>
      <p:sp>
        <p:nvSpPr>
          <p:cNvPr id="12" name="Shape 10"/>
          <p:cNvSpPr/>
          <p:nvPr/>
        </p:nvSpPr>
        <p:spPr>
          <a:xfrm>
            <a:off x="706041" y="6081117"/>
            <a:ext cx="13218319" cy="1270397"/>
          </a:xfrm>
          <a:prstGeom prst="roundRect">
            <a:avLst>
              <a:gd name="adj" fmla="val 14291"/>
            </a:avLst>
          </a:prstGeom>
          <a:solidFill>
            <a:srgbClr val="CEE6FD"/>
          </a:solidFill>
          <a:ln/>
        </p:spPr>
      </p:sp>
      <p:sp>
        <p:nvSpPr>
          <p:cNvPr id="13" name="Shape 11"/>
          <p:cNvSpPr/>
          <p:nvPr/>
        </p:nvSpPr>
        <p:spPr>
          <a:xfrm>
            <a:off x="696039" y="6081117"/>
            <a:ext cx="13238321" cy="1270397"/>
          </a:xfrm>
          <a:prstGeom prst="roundRect">
            <a:avLst>
              <a:gd name="adj" fmla="val 2382"/>
            </a:avLst>
          </a:prstGeom>
          <a:solidFill>
            <a:srgbClr val="CEE6FD"/>
          </a:solidFill>
          <a:ln/>
        </p:spPr>
      </p:sp>
      <p:sp>
        <p:nvSpPr>
          <p:cNvPr id="14" name="Text 12"/>
          <p:cNvSpPr/>
          <p:nvPr/>
        </p:nvSpPr>
        <p:spPr>
          <a:xfrm>
            <a:off x="897731" y="6232327"/>
            <a:ext cx="12834937" cy="967978"/>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highlight>
                  <a:srgbClr val="CEE6FD"/>
                </a:highlight>
                <a:latin typeface="Consolas Medium" pitchFamily="34" charset="0"/>
                <a:ea typeface="Consolas Medium" pitchFamily="34" charset="-122"/>
                <a:cs typeface="Consolas Medium" pitchFamily="34" charset="-120"/>
              </a:rPr>
              <a:t>Final Output: The main process receives all the indices. It determines if the target was found by any process and, if so, at which global index and by which process. This information, along with the execution time, is written to an output file and printed to the console.
</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5439" y="516493"/>
            <a:ext cx="7942778" cy="585311"/>
          </a:xfrm>
          <a:prstGeom prst="rect">
            <a:avLst/>
          </a:prstGeom>
          <a:noFill/>
          <a:ln/>
        </p:spPr>
        <p:txBody>
          <a:bodyPr wrap="none" lIns="0" tIns="0" rIns="0" bIns="0" rtlCol="0" anchor="t"/>
          <a:lstStyle/>
          <a:p>
            <a:pPr algn="l" indent="0" marL="0">
              <a:lnSpc>
                <a:spcPts val="4600"/>
              </a:lnSpc>
              <a:buNone/>
            </a:pPr>
            <a:r>
              <a:rPr lang="en-US" sz="3650" dirty="0">
                <a:solidFill>
                  <a:srgbClr val="091C53"/>
                </a:solidFill>
                <a:latin typeface="Instrument Sans Semi Bold" pitchFamily="34" charset="0"/>
                <a:ea typeface="Instrument Sans Semi Bold" pitchFamily="34" charset="-122"/>
                <a:cs typeface="Instrument Sans Semi Bold" pitchFamily="34" charset="-120"/>
              </a:rPr>
              <a:t>Execute Time Vs Number of Process</a:t>
            </a:r>
            <a:endParaRPr lang="en-US" sz="3650" dirty="0"/>
          </a:p>
        </p:txBody>
      </p:sp>
      <p:pic>
        <p:nvPicPr>
          <p:cNvPr id="3" name="Image 0" descr="preencoded.png">    </p:cNvPr>
          <p:cNvPicPr>
            <a:picLocks noChangeAspect="1"/>
          </p:cNvPicPr>
          <p:nvPr/>
        </p:nvPicPr>
        <p:blipFill>
          <a:blip r:embed="rId1"/>
          <a:stretch>
            <a:fillRect/>
          </a:stretch>
        </p:blipFill>
        <p:spPr>
          <a:xfrm>
            <a:off x="3732728" y="1476375"/>
            <a:ext cx="7164943" cy="5726549"/>
          </a:xfrm>
          <a:prstGeom prst="rect">
            <a:avLst/>
          </a:prstGeom>
        </p:spPr>
      </p:pic>
      <p:sp>
        <p:nvSpPr>
          <p:cNvPr id="4" name="Text 1"/>
          <p:cNvSpPr/>
          <p:nvPr/>
        </p:nvSpPr>
        <p:spPr>
          <a:xfrm>
            <a:off x="655439" y="7413546"/>
            <a:ext cx="13319522" cy="299561"/>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52995"/>
            <a:ext cx="864870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Sample Of Parallel Quick Search </a:t>
            </a:r>
            <a:endParaRPr lang="en-US" sz="4450" dirty="0"/>
          </a:p>
        </p:txBody>
      </p:sp>
      <p:pic>
        <p:nvPicPr>
          <p:cNvPr id="3" name="Image 0" descr="preencoded.png">    </p:cNvPr>
          <p:cNvPicPr>
            <a:picLocks noChangeAspect="1"/>
          </p:cNvPicPr>
          <p:nvPr/>
        </p:nvPicPr>
        <p:blipFill>
          <a:blip r:embed="rId1"/>
          <a:stretch>
            <a:fillRect/>
          </a:stretch>
        </p:blipFill>
        <p:spPr>
          <a:xfrm>
            <a:off x="793790" y="3215402"/>
            <a:ext cx="13042821" cy="29610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2025-05-12T23:10:49Z</dcterms:created>
  <dcterms:modified xsi:type="dcterms:W3CDTF">2025-05-12T23:10:49Z</dcterms:modified>
</cp:coreProperties>
</file>